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98" r:id="rId7"/>
    <p:sldId id="262" r:id="rId8"/>
    <p:sldId id="263" r:id="rId9"/>
    <p:sldId id="265" r:id="rId10"/>
    <p:sldId id="269" r:id="rId11"/>
    <p:sldId id="270" r:id="rId12"/>
    <p:sldId id="273" r:id="rId13"/>
    <p:sldId id="300" r:id="rId14"/>
    <p:sldId id="272" r:id="rId15"/>
    <p:sldId id="271" r:id="rId16"/>
    <p:sldId id="274" r:id="rId17"/>
    <p:sldId id="276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5" r:id="rId30"/>
    <p:sldId id="297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3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3-03T05:53:50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0,'0'0,"0"31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421CD-C38F-4C77-AA67-E5D39F4D9655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F2634-B516-4243-A616-E83328666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20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7390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261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78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89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US" sz="1100" b="1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1100" b="1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fld id="{7AC06C5B-B0F4-4966-B5D6-9E92B2269E09}" type="slidenum">
              <a:rPr lang="en-US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algn="ctr">
                <a:defRPr/>
              </a:pPr>
              <a:t>‹#›</a:t>
            </a:fld>
            <a:endParaRPr lang="en-US" b="1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174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US" sz="1100" b="1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1100" b="1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fld id="{0FFCD4D1-B3FC-473B-B9AE-73D1CC86BA87}" type="slidenum">
              <a:rPr lang="en-US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algn="ctr">
                <a:defRPr/>
              </a:pPr>
              <a:t>‹#›</a:t>
            </a:fld>
            <a:endParaRPr lang="en-US" b="1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7685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CAFC8-7E71-4745-82DC-8CD07E450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66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7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17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62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04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617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94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557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25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8EA7-001F-43CE-A07A-92122948B64B}" type="datetimeFigureOut">
              <a:rPr lang="vi-VN" smtClean="0"/>
              <a:t>13/11/2021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C1E0-4EA7-45D5-91C0-E0B10A213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8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gan%202012-%202013\NGAN%202014\giao%20an%20dien%20tu\bai%2037%20thoai%20hoa%20giong%20sinh%209\05%20Tinh%20Xuan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12" Type="http://schemas.openxmlformats.org/officeDocument/2006/relationships/image" Target="../media/image66.em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customXml" Target="../ink/ink1.xml"/><Relationship Id="rId5" Type="http://schemas.openxmlformats.org/officeDocument/2006/relationships/image" Target="../media/image41.gif"/><Relationship Id="rId10" Type="http://schemas.openxmlformats.org/officeDocument/2006/relationships/image" Target="../media/image46.gif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82" y="5233988"/>
            <a:ext cx="12954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 descr="bar_elegent_blue"/>
          <p:cNvSpPr txBox="1">
            <a:spLocks noChangeArrowheads="1"/>
          </p:cNvSpPr>
          <p:nvPr/>
        </p:nvSpPr>
        <p:spPr bwMode="auto">
          <a:xfrm>
            <a:off x="1524000" y="6491288"/>
            <a:ext cx="9144000" cy="366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+mj-lt"/>
            </a:endParaRPr>
          </a:p>
        </p:txBody>
      </p:sp>
      <p:pic>
        <p:nvPicPr>
          <p:cNvPr id="18459" name="Picture 27" descr="but2_an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42672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 descr="butterfly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3136">
            <a:off x="2082800" y="47625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BUTTER~1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0327">
            <a:off x="10406061" y="1940989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465af33b3ec4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38" y="4724401"/>
            <a:ext cx="10334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465af31acd5e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10080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7" descr="but2_an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" y="2501257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05 Tinh Xu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WordArt 13"/>
          <p:cNvSpPr>
            <a:spLocks noChangeArrowheads="1" noChangeShapeType="1" noTextEdit="1"/>
          </p:cNvSpPr>
          <p:nvPr/>
        </p:nvSpPr>
        <p:spPr bwMode="auto">
          <a:xfrm>
            <a:off x="3735978" y="666207"/>
            <a:ext cx="3942902" cy="107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u="sng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Bài giảng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238122" y="2791481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SINH HỌC 9</a:t>
            </a: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3048000" y="4572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28575">
                <a:solidFill>
                  <a:srgbClr val="FFCC00"/>
                </a:solidFill>
                <a:round/>
                <a:headEnd/>
                <a:tailEnd/>
              </a:ln>
              <a:solidFill>
                <a:srgbClr val="FF010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6778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8470" fill="hold"/>
                                        <p:tgtEl>
                                          <p:spTgt spid="594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98711" y="1102725"/>
            <a:ext cx="5616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Ở </a:t>
            </a:r>
            <a:r>
              <a:rPr lang="en-US" altLang="vi-VN" sz="3600" b="1" dirty="0" err="1">
                <a:solidFill>
                  <a:srgbClr val="3366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36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66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vi-VN" sz="36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6600"/>
                </a:solidFill>
                <a:latin typeface="Times New Roman" panose="02020603050405020304" pitchFamily="18" charset="0"/>
              </a:rPr>
              <a:t>lưỡng</a:t>
            </a:r>
            <a:r>
              <a:rPr lang="en-US" altLang="vi-VN" sz="36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6600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vi-VN" sz="36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 (2n): </a:t>
            </a:r>
            <a:r>
              <a:rPr lang="en-US" altLang="vi-VN" sz="3600" dirty="0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65036" y="1603057"/>
            <a:ext cx="948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ở con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đực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ký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A).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155268" y="3017465"/>
            <a:ext cx="4757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:</a:t>
            </a:r>
            <a:r>
              <a:rPr lang="en-US" altLang="vi-VN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7175606" y="3235095"/>
            <a:ext cx="531497" cy="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685332" y="2682180"/>
            <a:ext cx="3268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8000"/>
                </a:solidFill>
                <a:latin typeface="Times New Roman" panose="02020603050405020304" pitchFamily="18" charset="0"/>
              </a:rPr>
              <a:t>Tương đồng : XX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7197376" y="3247507"/>
            <a:ext cx="531497" cy="55074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7685331" y="3368999"/>
            <a:ext cx="4418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: XY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152651" y="4038601"/>
            <a:ext cx="6395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NST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gen qui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514600" y="4648200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đực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5069" name="Picture 1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5" y="898928"/>
            <a:ext cx="9366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gray">
          <a:xfrm>
            <a:off x="1524000" y="0"/>
            <a:ext cx="9144000" cy="584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BÀI 12:  CƠ CHẾ XÁC ĐỊNH GIỚI TÍNH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750" y="606562"/>
            <a:ext cx="9036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NHIỄM SẮC THỂ GIỚI TÍNH:</a:t>
            </a:r>
          </a:p>
        </p:txBody>
      </p:sp>
    </p:spTree>
    <p:extLst>
      <p:ext uri="{BB962C8B-B14F-4D97-AF65-F5344CB8AC3E}">
        <p14:creationId xmlns:p14="http://schemas.microsoft.com/office/powerpoint/2010/main" val="29274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49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349"/>
                            </p:stCondLst>
                            <p:childTnLst>
                              <p:par>
                                <p:cTn id="6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149"/>
                            </p:stCondLst>
                            <p:childTnLst>
                              <p:par>
                                <p:cTn id="7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4" grpId="0"/>
      <p:bldP spid="45066" grpId="0"/>
      <p:bldP spid="45067" grpId="0"/>
      <p:bldP spid="450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9" name="Text Box 155"/>
          <p:cNvSpPr txBox="1">
            <a:spLocks noChangeArrowheads="1"/>
          </p:cNvSpPr>
          <p:nvPr/>
        </p:nvSpPr>
        <p:spPr bwMode="auto">
          <a:xfrm>
            <a:off x="255494" y="12571"/>
            <a:ext cx="119365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16804" name="Group 4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4083661"/>
              </p:ext>
            </p:extLst>
          </p:nvPr>
        </p:nvGraphicFramePr>
        <p:xfrm>
          <a:off x="255493" y="1300164"/>
          <a:ext cx="11766177" cy="5486401"/>
        </p:xfrm>
        <a:graphic>
          <a:graphicData uri="http://schemas.openxmlformats.org/drawingml/2006/table">
            <a:tbl>
              <a:tblPr/>
              <a:tblGrid>
                <a:gridCol w="225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2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 SÁNH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NST GIỚI TÍNH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NST THƯỜNG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SỐ LƯỢNG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ĐẶC ĐIỂM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CHỨC NĂNG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75" name="Rectangle 391"/>
          <p:cNvSpPr>
            <a:spLocks noChangeArrowheads="1"/>
          </p:cNvSpPr>
          <p:nvPr/>
        </p:nvSpPr>
        <p:spPr bwMode="auto">
          <a:xfrm>
            <a:off x="2581835" y="2362200"/>
            <a:ext cx="352845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endParaRPr lang="en-US" altLang="vi-VN" sz="2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76" name="Rectangle 392"/>
          <p:cNvSpPr>
            <a:spLocks noChangeArrowheads="1"/>
          </p:cNvSpPr>
          <p:nvPr/>
        </p:nvSpPr>
        <p:spPr bwMode="auto">
          <a:xfrm>
            <a:off x="7086600" y="2305050"/>
            <a:ext cx="478715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endParaRPr lang="en-US" altLang="vi-VN" sz="2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89" name="Rectangle 405"/>
          <p:cNvSpPr>
            <a:spLocks noChangeArrowheads="1"/>
          </p:cNvSpPr>
          <p:nvPr/>
        </p:nvSpPr>
        <p:spPr bwMode="auto">
          <a:xfrm>
            <a:off x="2474259" y="3019426"/>
            <a:ext cx="461234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(XX)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(XY).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đực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791" name="Rectangle 407"/>
          <p:cNvSpPr>
            <a:spLocks noChangeArrowheads="1"/>
          </p:cNvSpPr>
          <p:nvPr/>
        </p:nvSpPr>
        <p:spPr bwMode="auto">
          <a:xfrm>
            <a:off x="7067550" y="3089276"/>
            <a:ext cx="495412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đực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600" dirty="0">
                <a:solidFill>
                  <a:srgbClr val="80008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798" name="Rectangle 414"/>
          <p:cNvSpPr>
            <a:spLocks noChangeArrowheads="1"/>
          </p:cNvSpPr>
          <p:nvPr/>
        </p:nvSpPr>
        <p:spPr bwMode="auto">
          <a:xfrm>
            <a:off x="2474259" y="5538788"/>
            <a:ext cx="453614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9" name="Rectangle 415"/>
          <p:cNvSpPr>
            <a:spLocks noChangeArrowheads="1"/>
          </p:cNvSpPr>
          <p:nvPr/>
        </p:nvSpPr>
        <p:spPr bwMode="auto">
          <a:xfrm>
            <a:off x="7010400" y="5608638"/>
            <a:ext cx="486335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gen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endParaRPr lang="en-US" altLang="vi-VN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6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6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75" grpId="0"/>
      <p:bldP spid="16776" grpId="0"/>
      <p:bldP spid="16789" grpId="0"/>
      <p:bldP spid="16791" grpId="0"/>
      <p:bldP spid="16798" grpId="0"/>
      <p:bldP spid="167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990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1828800"/>
            <a:ext cx="21336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44A + XX</a:t>
            </a:r>
          </a:p>
        </p:txBody>
      </p:sp>
      <p:sp>
        <p:nvSpPr>
          <p:cNvPr id="8" name="Oval 7"/>
          <p:cNvSpPr/>
          <p:nvPr/>
        </p:nvSpPr>
        <p:spPr>
          <a:xfrm>
            <a:off x="6972299" y="1828800"/>
            <a:ext cx="222471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44A + XY</a:t>
            </a:r>
          </a:p>
        </p:txBody>
      </p:sp>
      <p:sp>
        <p:nvSpPr>
          <p:cNvPr id="9" name="Oval 8"/>
          <p:cNvSpPr/>
          <p:nvPr/>
        </p:nvSpPr>
        <p:spPr>
          <a:xfrm>
            <a:off x="2895600" y="3683527"/>
            <a:ext cx="1828800" cy="88458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22A + X</a:t>
            </a:r>
          </a:p>
        </p:txBody>
      </p:sp>
      <p:sp>
        <p:nvSpPr>
          <p:cNvPr id="10" name="Oval 9"/>
          <p:cNvSpPr/>
          <p:nvPr/>
        </p:nvSpPr>
        <p:spPr>
          <a:xfrm>
            <a:off x="8282609" y="3568148"/>
            <a:ext cx="1828800" cy="9011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22A + Y</a:t>
            </a:r>
          </a:p>
        </p:txBody>
      </p:sp>
      <p:sp>
        <p:nvSpPr>
          <p:cNvPr id="11" name="Oval 10"/>
          <p:cNvSpPr/>
          <p:nvPr/>
        </p:nvSpPr>
        <p:spPr>
          <a:xfrm>
            <a:off x="6057900" y="3551583"/>
            <a:ext cx="1828800" cy="9011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22A + 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6427" y="17115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1299" y="171152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62400" y="5181600"/>
            <a:ext cx="21336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44A + XX</a:t>
            </a:r>
          </a:p>
        </p:txBody>
      </p:sp>
      <p:sp>
        <p:nvSpPr>
          <p:cNvPr id="15" name="Oval 14"/>
          <p:cNvSpPr/>
          <p:nvPr/>
        </p:nvSpPr>
        <p:spPr>
          <a:xfrm>
            <a:off x="6774345" y="5105400"/>
            <a:ext cx="222471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44A + XY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209475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7009" y="209475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386905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81593" y="378789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86700" y="378788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54460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67800" y="54460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7237" y="63963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gái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3544" y="6324601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8240" y="1635706"/>
            <a:ext cx="56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2600" y="3745948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200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6864" y="5384513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2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>
            <a:stCxn id="7" idx="4"/>
            <a:endCxn id="9" idx="0"/>
          </p:cNvCxnSpPr>
          <p:nvPr/>
        </p:nvCxnSpPr>
        <p:spPr>
          <a:xfrm>
            <a:off x="3810000" y="2971800"/>
            <a:ext cx="0" cy="71172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1" idx="0"/>
          </p:cNvCxnSpPr>
          <p:nvPr/>
        </p:nvCxnSpPr>
        <p:spPr>
          <a:xfrm flipH="1">
            <a:off x="6972301" y="3034221"/>
            <a:ext cx="1152111" cy="517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0" idx="0"/>
          </p:cNvCxnSpPr>
          <p:nvPr/>
        </p:nvCxnSpPr>
        <p:spPr>
          <a:xfrm>
            <a:off x="8124411" y="3006298"/>
            <a:ext cx="1072598" cy="561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4" idx="0"/>
          </p:cNvCxnSpPr>
          <p:nvPr/>
        </p:nvCxnSpPr>
        <p:spPr>
          <a:xfrm>
            <a:off x="3810000" y="4568110"/>
            <a:ext cx="1219200" cy="61349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4" idx="0"/>
          </p:cNvCxnSpPr>
          <p:nvPr/>
        </p:nvCxnSpPr>
        <p:spPr>
          <a:xfrm flipH="1">
            <a:off x="5029200" y="4473976"/>
            <a:ext cx="1956352" cy="707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5" idx="0"/>
          </p:cNvCxnSpPr>
          <p:nvPr/>
        </p:nvCxnSpPr>
        <p:spPr>
          <a:xfrm>
            <a:off x="3836504" y="4568110"/>
            <a:ext cx="4050196" cy="53729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5" idx="0"/>
          </p:cNvCxnSpPr>
          <p:nvPr/>
        </p:nvCxnSpPr>
        <p:spPr>
          <a:xfrm flipH="1">
            <a:off x="7886701" y="4487228"/>
            <a:ext cx="1323561" cy="6181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806938" y="1833564"/>
            <a:ext cx="40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00"/>
                </a:solidFill>
                <a:latin typeface="VNI-Times" pitchFamily="2" charset="0"/>
              </a:rPr>
              <a:t>X</a:t>
            </a:r>
          </a:p>
        </p:txBody>
      </p:sp>
      <p:sp>
        <p:nvSpPr>
          <p:cNvPr id="33" name="Text Box 137"/>
          <p:cNvSpPr txBox="1">
            <a:spLocks noChangeArrowheads="1"/>
          </p:cNvSpPr>
          <p:nvPr/>
        </p:nvSpPr>
        <p:spPr bwMode="auto">
          <a:xfrm>
            <a:off x="4802" y="132789"/>
            <a:ext cx="7926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 . CƠ CHẾ NST XÁC ĐINH GIỚI TÍNH :</a:t>
            </a:r>
          </a:p>
        </p:txBody>
      </p:sp>
    </p:spTree>
    <p:extLst>
      <p:ext uri="{BB962C8B-B14F-4D97-AF65-F5344CB8AC3E}">
        <p14:creationId xmlns:p14="http://schemas.microsoft.com/office/powerpoint/2010/main" val="33798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095500" y="1805162"/>
            <a:ext cx="5562600" cy="2278062"/>
            <a:chOff x="816" y="1008"/>
            <a:chExt cx="3984" cy="1632"/>
          </a:xfrm>
        </p:grpSpPr>
        <p:sp>
          <p:nvSpPr>
            <p:cNvPr id="24596" name="Oval 57"/>
            <p:cNvSpPr>
              <a:spLocks noChangeArrowheads="1"/>
            </p:cNvSpPr>
            <p:nvPr/>
          </p:nvSpPr>
          <p:spPr bwMode="auto">
            <a:xfrm>
              <a:off x="816" y="1104"/>
              <a:ext cx="912" cy="288"/>
            </a:xfrm>
            <a:prstGeom prst="ellips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VNI-Times" pitchFamily="2" charset="0"/>
              </a:endParaRPr>
            </a:p>
          </p:txBody>
        </p:sp>
        <p:sp>
          <p:nvSpPr>
            <p:cNvPr id="24597" name="Oval 58"/>
            <p:cNvSpPr>
              <a:spLocks noChangeArrowheads="1"/>
            </p:cNvSpPr>
            <p:nvPr/>
          </p:nvSpPr>
          <p:spPr bwMode="auto">
            <a:xfrm>
              <a:off x="3216" y="1008"/>
              <a:ext cx="912" cy="288"/>
            </a:xfrm>
            <a:prstGeom prst="ellips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VNI-Times" pitchFamily="2" charset="0"/>
              </a:endParaRPr>
            </a:p>
          </p:txBody>
        </p:sp>
        <p:sp>
          <p:nvSpPr>
            <p:cNvPr id="24598" name="Oval 59"/>
            <p:cNvSpPr>
              <a:spLocks noChangeArrowheads="1"/>
            </p:cNvSpPr>
            <p:nvPr/>
          </p:nvSpPr>
          <p:spPr bwMode="auto">
            <a:xfrm>
              <a:off x="816" y="1728"/>
              <a:ext cx="912" cy="288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VNI-Times" pitchFamily="2" charset="0"/>
              </a:endParaRPr>
            </a:p>
          </p:txBody>
        </p:sp>
        <p:sp>
          <p:nvSpPr>
            <p:cNvPr id="24599" name="Oval 60"/>
            <p:cNvSpPr>
              <a:spLocks noChangeArrowheads="1"/>
            </p:cNvSpPr>
            <p:nvPr/>
          </p:nvSpPr>
          <p:spPr bwMode="auto">
            <a:xfrm>
              <a:off x="2400" y="1680"/>
              <a:ext cx="912" cy="288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VNI-Times" pitchFamily="2" charset="0"/>
              </a:endParaRPr>
            </a:p>
          </p:txBody>
        </p:sp>
        <p:sp>
          <p:nvSpPr>
            <p:cNvPr id="24600" name="Oval 61"/>
            <p:cNvSpPr>
              <a:spLocks noChangeArrowheads="1"/>
            </p:cNvSpPr>
            <p:nvPr/>
          </p:nvSpPr>
          <p:spPr bwMode="auto">
            <a:xfrm>
              <a:off x="3888" y="1680"/>
              <a:ext cx="912" cy="288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VNI-Times" pitchFamily="2" charset="0"/>
              </a:endParaRPr>
            </a:p>
          </p:txBody>
        </p:sp>
        <p:sp>
          <p:nvSpPr>
            <p:cNvPr id="24601" name="Oval 62"/>
            <p:cNvSpPr>
              <a:spLocks noChangeArrowheads="1"/>
            </p:cNvSpPr>
            <p:nvPr/>
          </p:nvSpPr>
          <p:spPr bwMode="auto">
            <a:xfrm>
              <a:off x="1584" y="2352"/>
              <a:ext cx="912" cy="288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VNI-Times" pitchFamily="2" charset="0"/>
              </a:endParaRPr>
            </a:p>
          </p:txBody>
        </p:sp>
        <p:sp>
          <p:nvSpPr>
            <p:cNvPr id="24602" name="Oval 63"/>
            <p:cNvSpPr>
              <a:spLocks noChangeArrowheads="1"/>
            </p:cNvSpPr>
            <p:nvPr/>
          </p:nvSpPr>
          <p:spPr bwMode="auto">
            <a:xfrm>
              <a:off x="3312" y="2352"/>
              <a:ext cx="912" cy="288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VNI-Times" pitchFamily="2" charset="0"/>
              </a:endParaRPr>
            </a:p>
          </p:txBody>
        </p:sp>
        <p:sp>
          <p:nvSpPr>
            <p:cNvPr id="24603" name="Line 64"/>
            <p:cNvSpPr>
              <a:spLocks noChangeShapeType="1"/>
            </p:cNvSpPr>
            <p:nvPr/>
          </p:nvSpPr>
          <p:spPr bwMode="auto">
            <a:xfrm>
              <a:off x="1248" y="1440"/>
              <a:ext cx="0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4" name="Line 65"/>
            <p:cNvSpPr>
              <a:spLocks noChangeShapeType="1"/>
            </p:cNvSpPr>
            <p:nvPr/>
          </p:nvSpPr>
          <p:spPr bwMode="auto">
            <a:xfrm flipH="1">
              <a:off x="3072" y="1344"/>
              <a:ext cx="528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5" name="Line 66"/>
            <p:cNvSpPr>
              <a:spLocks noChangeShapeType="1"/>
            </p:cNvSpPr>
            <p:nvPr/>
          </p:nvSpPr>
          <p:spPr bwMode="auto">
            <a:xfrm>
              <a:off x="3600" y="1344"/>
              <a:ext cx="528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6" name="Line 67"/>
            <p:cNvSpPr>
              <a:spLocks noChangeShapeType="1"/>
            </p:cNvSpPr>
            <p:nvPr/>
          </p:nvSpPr>
          <p:spPr bwMode="auto">
            <a:xfrm>
              <a:off x="1428" y="2040"/>
              <a:ext cx="432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7" name="Line 68"/>
            <p:cNvSpPr>
              <a:spLocks noChangeShapeType="1"/>
            </p:cNvSpPr>
            <p:nvPr/>
          </p:nvSpPr>
          <p:spPr bwMode="auto">
            <a:xfrm flipH="1">
              <a:off x="2256" y="1980"/>
              <a:ext cx="504" cy="37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8" name="Line 69"/>
            <p:cNvSpPr>
              <a:spLocks noChangeShapeType="1"/>
            </p:cNvSpPr>
            <p:nvPr/>
          </p:nvSpPr>
          <p:spPr bwMode="auto">
            <a:xfrm>
              <a:off x="1680" y="1920"/>
              <a:ext cx="1872" cy="43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9" name="Line 70"/>
            <p:cNvSpPr>
              <a:spLocks noChangeShapeType="1"/>
            </p:cNvSpPr>
            <p:nvPr/>
          </p:nvSpPr>
          <p:spPr bwMode="auto">
            <a:xfrm flipH="1">
              <a:off x="3888" y="1968"/>
              <a:ext cx="432" cy="38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2737" name="Text Box 97"/>
          <p:cNvSpPr txBox="1">
            <a:spLocks noChangeArrowheads="1"/>
          </p:cNvSpPr>
          <p:nvPr/>
        </p:nvSpPr>
        <p:spPr bwMode="auto">
          <a:xfrm>
            <a:off x="5614012" y="1794770"/>
            <a:ext cx="55335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700" b="1" dirty="0">
                <a:latin typeface="Times New Roman" panose="02020603050405020304" pitchFamily="18" charset="0"/>
              </a:rPr>
              <a:t> XY</a:t>
            </a:r>
          </a:p>
        </p:txBody>
      </p:sp>
      <p:sp>
        <p:nvSpPr>
          <p:cNvPr id="112738" name="Text Box 98"/>
          <p:cNvSpPr txBox="1">
            <a:spLocks noChangeArrowheads="1"/>
          </p:cNvSpPr>
          <p:nvPr/>
        </p:nvSpPr>
        <p:spPr bwMode="auto">
          <a:xfrm>
            <a:off x="2534052" y="2858257"/>
            <a:ext cx="39626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700" b="1" dirty="0">
                <a:latin typeface="Times New Roman" panose="02020603050405020304" pitchFamily="18" charset="0"/>
              </a:rPr>
              <a:t> X</a:t>
            </a:r>
          </a:p>
        </p:txBody>
      </p:sp>
      <p:sp>
        <p:nvSpPr>
          <p:cNvPr id="112739" name="Text Box 99"/>
          <p:cNvSpPr txBox="1">
            <a:spLocks noChangeArrowheads="1"/>
          </p:cNvSpPr>
          <p:nvPr/>
        </p:nvSpPr>
        <p:spPr bwMode="auto">
          <a:xfrm>
            <a:off x="2384236" y="1993639"/>
            <a:ext cx="4988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700" b="1" dirty="0">
                <a:latin typeface="Times New Roman" panose="02020603050405020304" pitchFamily="18" charset="0"/>
              </a:rPr>
              <a:t>XX</a:t>
            </a:r>
          </a:p>
        </p:txBody>
      </p:sp>
      <p:sp>
        <p:nvSpPr>
          <p:cNvPr id="112740" name="Text Box 100"/>
          <p:cNvSpPr txBox="1">
            <a:spLocks noChangeArrowheads="1"/>
          </p:cNvSpPr>
          <p:nvPr/>
        </p:nvSpPr>
        <p:spPr bwMode="auto">
          <a:xfrm>
            <a:off x="4818830" y="2754610"/>
            <a:ext cx="34176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7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12741" name="Text Box 101"/>
          <p:cNvSpPr txBox="1">
            <a:spLocks noChangeArrowheads="1"/>
          </p:cNvSpPr>
          <p:nvPr/>
        </p:nvSpPr>
        <p:spPr bwMode="auto">
          <a:xfrm>
            <a:off x="6793815" y="2815290"/>
            <a:ext cx="38818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700" b="1" dirty="0">
                <a:latin typeface="Times New Roman" panose="02020603050405020304" pitchFamily="18" charset="0"/>
              </a:rPr>
              <a:t> Y</a:t>
            </a:r>
          </a:p>
        </p:txBody>
      </p:sp>
      <p:sp>
        <p:nvSpPr>
          <p:cNvPr id="112742" name="Text Box 102"/>
          <p:cNvSpPr txBox="1">
            <a:spLocks noChangeArrowheads="1"/>
          </p:cNvSpPr>
          <p:nvPr/>
        </p:nvSpPr>
        <p:spPr bwMode="auto">
          <a:xfrm>
            <a:off x="3589491" y="3671746"/>
            <a:ext cx="4988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700" b="1" dirty="0">
                <a:latin typeface="Times New Roman" panose="02020603050405020304" pitchFamily="18" charset="0"/>
              </a:rPr>
              <a:t>XX</a:t>
            </a:r>
          </a:p>
        </p:txBody>
      </p:sp>
      <p:sp>
        <p:nvSpPr>
          <p:cNvPr id="112743" name="Text Box 103"/>
          <p:cNvSpPr txBox="1">
            <a:spLocks noChangeArrowheads="1"/>
          </p:cNvSpPr>
          <p:nvPr/>
        </p:nvSpPr>
        <p:spPr bwMode="auto">
          <a:xfrm>
            <a:off x="5915599" y="3705246"/>
            <a:ext cx="55335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700" b="1" dirty="0">
                <a:latin typeface="Times New Roman" panose="02020603050405020304" pitchFamily="18" charset="0"/>
              </a:rPr>
              <a:t> XY</a:t>
            </a:r>
          </a:p>
        </p:txBody>
      </p:sp>
      <p:sp>
        <p:nvSpPr>
          <p:cNvPr id="24588" name="Text Box 137"/>
          <p:cNvSpPr txBox="1">
            <a:spLocks noChangeArrowheads="1"/>
          </p:cNvSpPr>
          <p:nvPr/>
        </p:nvSpPr>
        <p:spPr bwMode="auto">
          <a:xfrm>
            <a:off x="142177" y="939852"/>
            <a:ext cx="7926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 . CƠ CHẾ NST XÁC ĐINH GIỚI TÍNH :</a:t>
            </a:r>
          </a:p>
        </p:txBody>
      </p:sp>
      <p:sp>
        <p:nvSpPr>
          <p:cNvPr id="112779" name="Text Box 139"/>
          <p:cNvSpPr txBox="1">
            <a:spLocks noChangeArrowheads="1"/>
          </p:cNvSpPr>
          <p:nvPr/>
        </p:nvSpPr>
        <p:spPr bwMode="auto">
          <a:xfrm>
            <a:off x="2502091" y="196631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>
                <a:latin typeface="VNI-Times" pitchFamily="2" charset="0"/>
              </a:rPr>
              <a:t>1</a:t>
            </a:r>
          </a:p>
        </p:txBody>
      </p:sp>
      <p:sp>
        <p:nvSpPr>
          <p:cNvPr id="112780" name="Text Box 140"/>
          <p:cNvSpPr txBox="1">
            <a:spLocks noChangeArrowheads="1"/>
          </p:cNvSpPr>
          <p:nvPr/>
        </p:nvSpPr>
        <p:spPr bwMode="auto">
          <a:xfrm>
            <a:off x="4818830" y="279523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>
                <a:latin typeface="VNI-Times" pitchFamily="2" charset="0"/>
              </a:rPr>
              <a:t>2</a:t>
            </a:r>
          </a:p>
        </p:txBody>
      </p:sp>
      <p:sp>
        <p:nvSpPr>
          <p:cNvPr id="112781" name="Text Box 141"/>
          <p:cNvSpPr txBox="1">
            <a:spLocks noChangeArrowheads="1"/>
          </p:cNvSpPr>
          <p:nvPr/>
        </p:nvSpPr>
        <p:spPr bwMode="auto">
          <a:xfrm>
            <a:off x="6853868" y="282035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VNI-Times" pitchFamily="2" charset="0"/>
              </a:rPr>
              <a:t>3</a:t>
            </a:r>
          </a:p>
        </p:txBody>
      </p:sp>
      <p:sp>
        <p:nvSpPr>
          <p:cNvPr id="112782" name="Text Box 142"/>
          <p:cNvSpPr txBox="1">
            <a:spLocks noChangeArrowheads="1"/>
          </p:cNvSpPr>
          <p:nvPr/>
        </p:nvSpPr>
        <p:spPr bwMode="auto">
          <a:xfrm>
            <a:off x="3658059" y="3649509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VNI-Times" pitchFamily="2" charset="0"/>
              </a:rPr>
              <a:t>4</a:t>
            </a:r>
          </a:p>
        </p:txBody>
      </p:sp>
      <p:sp>
        <p:nvSpPr>
          <p:cNvPr id="112783" name="Text Box 143"/>
          <p:cNvSpPr txBox="1">
            <a:spLocks noChangeArrowheads="1"/>
          </p:cNvSpPr>
          <p:nvPr/>
        </p:nvSpPr>
        <p:spPr bwMode="auto">
          <a:xfrm>
            <a:off x="6034260" y="367174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>
                <a:latin typeface="VNI-Times" pitchFamily="2" charset="0"/>
              </a:rPr>
              <a:t>5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gray">
          <a:xfrm>
            <a:off x="1524000" y="0"/>
            <a:ext cx="9144000" cy="584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BÀI 12:  CƠ CHẾ XÁC ĐỊNH GIỚI TÍNH</a:t>
            </a:r>
          </a:p>
        </p:txBody>
      </p:sp>
      <p:sp>
        <p:nvSpPr>
          <p:cNvPr id="36" name="Text Box 136"/>
          <p:cNvSpPr txBox="1">
            <a:spLocks noChangeArrowheads="1"/>
          </p:cNvSpPr>
          <p:nvPr/>
        </p:nvSpPr>
        <p:spPr bwMode="auto">
          <a:xfrm>
            <a:off x="1741295" y="5078784"/>
            <a:ext cx="45596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chế</a:t>
            </a:r>
            <a:r>
              <a:rPr lang="en-US" altLang="vi-VN" sz="2400" b="1" dirty="0">
                <a:latin typeface="Times New Roman" panose="02020603050405020304" pitchFamily="18" charset="0"/>
              </a:rPr>
              <a:t> NST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giới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2400" b="1" dirty="0">
                <a:latin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người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F15CE6-A160-41F7-A078-708D3957D31F}"/>
              </a:ext>
            </a:extLst>
          </p:cNvPr>
          <p:cNvSpPr txBox="1"/>
          <p:nvPr/>
        </p:nvSpPr>
        <p:spPr>
          <a:xfrm>
            <a:off x="1194231" y="1841520"/>
            <a:ext cx="56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30423A-483B-4497-A0A0-21D5BBF72DB4}"/>
              </a:ext>
            </a:extLst>
          </p:cNvPr>
          <p:cNvSpPr txBox="1"/>
          <p:nvPr/>
        </p:nvSpPr>
        <p:spPr>
          <a:xfrm>
            <a:off x="2313062" y="152462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2B77FE-AB0B-4477-93A0-42E2F78764DD}"/>
              </a:ext>
            </a:extLst>
          </p:cNvPr>
          <p:cNvSpPr txBox="1"/>
          <p:nvPr/>
        </p:nvSpPr>
        <p:spPr>
          <a:xfrm>
            <a:off x="5811277" y="137985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F865C4-FEED-46BC-9BA8-5C8B970E1703}"/>
              </a:ext>
            </a:extLst>
          </p:cNvPr>
          <p:cNvSpPr txBox="1"/>
          <p:nvPr/>
        </p:nvSpPr>
        <p:spPr>
          <a:xfrm>
            <a:off x="1014019" y="2743188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4C66A9-4FE3-4124-9785-173A72FDC035}"/>
              </a:ext>
            </a:extLst>
          </p:cNvPr>
          <p:cNvSpPr txBox="1"/>
          <p:nvPr/>
        </p:nvSpPr>
        <p:spPr>
          <a:xfrm>
            <a:off x="1089580" y="3540477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2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2A5A64-2DE4-405F-ADD1-D7C3BA48F4A5}"/>
              </a:ext>
            </a:extLst>
          </p:cNvPr>
          <p:cNvSpPr txBox="1"/>
          <p:nvPr/>
        </p:nvSpPr>
        <p:spPr>
          <a:xfrm>
            <a:off x="3099640" y="4370636"/>
            <a:ext cx="171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Con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gái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15F8B0-67ED-4F5B-A5FE-FAA9B369F9F9}"/>
              </a:ext>
            </a:extLst>
          </p:cNvPr>
          <p:cNvSpPr txBox="1"/>
          <p:nvPr/>
        </p:nvSpPr>
        <p:spPr>
          <a:xfrm>
            <a:off x="5764105" y="4301773"/>
            <a:ext cx="195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Con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1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1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1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1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1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12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7" grpId="0"/>
      <p:bldP spid="112738" grpId="0"/>
      <p:bldP spid="112739" grpId="0"/>
      <p:bldP spid="112740" grpId="0"/>
      <p:bldP spid="112741" grpId="0"/>
      <p:bldP spid="112742" grpId="0"/>
      <p:bldP spid="112743" grpId="0"/>
      <p:bldP spid="112779" grpId="0"/>
      <p:bldP spid="112779" grpId="1"/>
      <p:bldP spid="112780" grpId="0"/>
      <p:bldP spid="112780" grpId="1"/>
      <p:bldP spid="112781" grpId="0"/>
      <p:bldP spid="112781" grpId="1"/>
      <p:bldP spid="112782" grpId="0"/>
      <p:bldP spid="112782" grpId="1"/>
      <p:bldP spid="112783" grpId="0"/>
      <p:bldP spid="11278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st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2732"/>
            <a:ext cx="3479800" cy="554656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8534400" y="5543550"/>
            <a:ext cx="1143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  <a:latin typeface="Times New Roman" panose="02020603050405020304" pitchFamily="18" charset="0"/>
              </a:rPr>
              <a:t>Con gái</a:t>
            </a: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7162800" y="5543550"/>
            <a:ext cx="121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  <a:latin typeface="Times New Roman" panose="02020603050405020304" pitchFamily="18" charset="0"/>
              </a:rPr>
              <a:t>Con trai</a:t>
            </a:r>
          </a:p>
        </p:txBody>
      </p:sp>
      <p:sp>
        <p:nvSpPr>
          <p:cNvPr id="207889" name="Rectangle 17"/>
          <p:cNvSpPr>
            <a:spLocks noChangeArrowheads="1"/>
          </p:cNvSpPr>
          <p:nvPr/>
        </p:nvSpPr>
        <p:spPr bwMode="auto">
          <a:xfrm>
            <a:off x="415925" y="282732"/>
            <a:ext cx="5257800" cy="649408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II / SGK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38, 39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i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1. Ở </a:t>
            </a:r>
            <a:r>
              <a:rPr lang="en-US" altLang="en-US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có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mấy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loại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trứng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mấy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loại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tinh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trùng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tạo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ra</a:t>
            </a:r>
            <a:r>
              <a:rPr lang="en-US" altLang="en-US" i="1" dirty="0">
                <a:latin typeface="Times New Roman" panose="02020603050405020304" pitchFamily="18" charset="0"/>
              </a:rPr>
              <a:t> qua </a:t>
            </a:r>
            <a:r>
              <a:rPr lang="en-US" altLang="en-US" i="1" dirty="0" err="1">
                <a:latin typeface="Times New Roman" panose="02020603050405020304" pitchFamily="18" charset="0"/>
              </a:rPr>
              <a:t>giảm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i="1" dirty="0">
                <a:latin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2. </a:t>
            </a:r>
            <a:r>
              <a:rPr lang="en-US" altLang="en-US" i="1" dirty="0" err="1">
                <a:latin typeface="Times New Roman" panose="02020603050405020304" pitchFamily="18" charset="0"/>
              </a:rPr>
              <a:t>Sự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thụ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tinh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giữa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loại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tinh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trùng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mang</a:t>
            </a:r>
            <a:r>
              <a:rPr lang="en-US" altLang="en-US" i="1" dirty="0">
                <a:latin typeface="Times New Roman" panose="02020603050405020304" pitchFamily="18" charset="0"/>
              </a:rPr>
              <a:t> NST </a:t>
            </a:r>
            <a:r>
              <a:rPr lang="en-US" altLang="en-US" i="1" dirty="0" err="1">
                <a:latin typeface="Times New Roman" panose="02020603050405020304" pitchFamily="18" charset="0"/>
              </a:rPr>
              <a:t>giới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tính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trứng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để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tạo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ra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hợp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tử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phát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triển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i="1" dirty="0">
                <a:latin typeface="Times New Roman" panose="02020603050405020304" pitchFamily="18" charset="0"/>
              </a:rPr>
              <a:t> con </a:t>
            </a:r>
            <a:r>
              <a:rPr lang="en-US" altLang="en-US" i="1" dirty="0" err="1">
                <a:latin typeface="Times New Roman" panose="02020603050405020304" pitchFamily="18" charset="0"/>
              </a:rPr>
              <a:t>trai</a:t>
            </a:r>
            <a:r>
              <a:rPr lang="en-US" altLang="en-US" i="1" dirty="0">
                <a:latin typeface="Times New Roman" panose="02020603050405020304" pitchFamily="18" charset="0"/>
              </a:rPr>
              <a:t> hay con </a:t>
            </a:r>
            <a:r>
              <a:rPr lang="en-US" altLang="en-US" i="1" dirty="0" err="1">
                <a:latin typeface="Times New Roman" panose="02020603050405020304" pitchFamily="18" charset="0"/>
              </a:rPr>
              <a:t>gái</a:t>
            </a:r>
            <a:r>
              <a:rPr lang="en-US" altLang="en-US" i="1" dirty="0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3. </a:t>
            </a:r>
            <a:r>
              <a:rPr lang="en-US" altLang="en-US" i="1" dirty="0" err="1">
                <a:latin typeface="Times New Roman" panose="02020603050405020304" pitchFamily="18" charset="0"/>
              </a:rPr>
              <a:t>Tại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sao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tỉ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lệ</a:t>
            </a:r>
            <a:r>
              <a:rPr lang="en-US" altLang="en-US" i="1" dirty="0">
                <a:latin typeface="Times New Roman" panose="02020603050405020304" pitchFamily="18" charset="0"/>
              </a:rPr>
              <a:t> con </a:t>
            </a:r>
            <a:r>
              <a:rPr lang="en-US" altLang="en-US" i="1" dirty="0" err="1">
                <a:latin typeface="Times New Roman" panose="02020603050405020304" pitchFamily="18" charset="0"/>
              </a:rPr>
              <a:t>trai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</a:rPr>
              <a:t> con </a:t>
            </a:r>
            <a:r>
              <a:rPr lang="en-US" altLang="en-US" i="1" dirty="0" err="1">
                <a:latin typeface="Times New Roman" panose="02020603050405020304" pitchFamily="18" charset="0"/>
              </a:rPr>
              <a:t>gái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sơ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sinh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xấp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xỉ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là</a:t>
            </a:r>
            <a:r>
              <a:rPr lang="en-US" altLang="en-US" i="1" dirty="0">
                <a:latin typeface="Times New Roman" panose="02020603050405020304" pitchFamily="18" charset="0"/>
              </a:rPr>
              <a:t> 1:1?</a:t>
            </a:r>
          </a:p>
        </p:txBody>
      </p:sp>
    </p:spTree>
    <p:extLst>
      <p:ext uri="{BB962C8B-B14F-4D97-AF65-F5344CB8AC3E}">
        <p14:creationId xmlns:p14="http://schemas.microsoft.com/office/powerpoint/2010/main" val="130354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20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20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"/>
                                        <p:tgtEl>
                                          <p:spTgt spid="20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50"/>
                                        <p:tgtEl>
                                          <p:spTgt spid="20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43200" y="2209801"/>
            <a:ext cx="930536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phối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0488" name="Picture 8" descr="GOOGO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1047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AutoShape 11"/>
          <p:cNvSpPr>
            <a:spLocks noChangeArrowheads="1"/>
          </p:cNvSpPr>
          <p:nvPr/>
        </p:nvSpPr>
        <p:spPr bwMode="auto">
          <a:xfrm rot="19118372" flipH="1">
            <a:off x="2286001" y="1"/>
            <a:ext cx="1217613" cy="1566863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VNI-Times" pitchFamily="2" charset="0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743200" y="1828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91" grpId="0" animBg="1"/>
      <p:bldP spid="204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8202706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giới tính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776" y="924878"/>
            <a:ext cx="1124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45776" y="2542856"/>
            <a:ext cx="10744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: (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)XX	  x	 (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)XY</a:t>
            </a:r>
          </a:p>
          <a:p>
            <a:pPr eaLnBrk="1" hangingPunct="1"/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:          X          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Y</a:t>
            </a:r>
          </a:p>
          <a:p>
            <a:pPr eaLnBrk="1" hangingPunct="1"/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vi-VN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XX             :       XY</a:t>
            </a:r>
          </a:p>
          <a:p>
            <a:pPr eaLnBrk="1" hangingPunct="1"/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 con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:       1 con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 ở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endParaRPr lang="en-US" alt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5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6" y="573377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118" y="210671"/>
            <a:ext cx="533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số các loài giới tính được xác định trong thụ tinh.</a:t>
            </a:r>
          </a:p>
          <a:p>
            <a:pPr indent="344488" algn="just">
              <a:buFont typeface="Wingdings" pitchFamily="2" charset="2"/>
              <a:buChar char="v"/>
            </a:pP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u="sng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u="sng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),…</a:t>
            </a:r>
          </a:p>
        </p:txBody>
      </p:sp>
      <p:pic>
        <p:nvPicPr>
          <p:cNvPr id="2050" name="Picture 2" descr="C:\Users\admin\Downloads\Ảnh slide\122777843_19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681412"/>
            <a:ext cx="5065059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Ảnh slide\1365749354-khoe-dep-voi-nhau-thai-cuu-sua-ong-chua-4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10671"/>
            <a:ext cx="4944035" cy="34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0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4131" y="175964"/>
            <a:ext cx="122861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6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6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6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6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96875"/>
            <a:endParaRPr lang="en-US" sz="36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96875"/>
            <a:endParaRPr lang="en-US" sz="36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96875"/>
            <a:endParaRPr lang="en-US" sz="36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96875"/>
            <a:endParaRPr lang="en-US" sz="36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96875"/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5777753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3" y="1823936"/>
            <a:ext cx="5347837" cy="37834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 descr="C:\Users\admin\Downloads\Ảnh slide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1823937"/>
            <a:ext cx="4733365" cy="37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Ảnh slide\15-cau-hoi-giup-tre-phat-trien-tu-duy-vuot-troi-3-phan-2-193245757_700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864" y="170330"/>
            <a:ext cx="10193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471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7" y="2922847"/>
            <a:ext cx="4876799" cy="419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 rot="1890634">
            <a:off x="3108869" y="-403005"/>
            <a:ext cx="7289027" cy="5678539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1584" y="4354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7785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834" y="291885"/>
            <a:ext cx="116720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40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con </a:t>
            </a:r>
            <a:r>
              <a:rPr lang="en-US" sz="40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</a:t>
            </a:r>
            <a:r>
              <a:rPr lang="vi-VN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 bố đã tạo ra loại tinh trùng nào trong quá trình giảm phân.</a:t>
            </a:r>
          </a:p>
          <a:p>
            <a:r>
              <a:rPr lang="vi-VN" sz="40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Sự kết hợp ngẫu nhiên giữa trứng và loại tinh trùng nào trong quá trình thụ tinh.</a:t>
            </a:r>
            <a:endParaRPr lang="en-US" sz="40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Ảnh slide\20121016235815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1"/>
            <a:ext cx="5143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6917" y="695743"/>
            <a:ext cx="6248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6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1" y="-66675"/>
            <a:ext cx="12192001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 đến sự phân hóa giới tính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935318" y="1678971"/>
            <a:ext cx="6072906" cy="2001837"/>
          </a:xfrm>
        </p:spPr>
        <p:txBody>
          <a:bodyPr>
            <a:noAutofit/>
          </a:bodyPr>
          <a:lstStyle/>
          <a:p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mêtyl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testostêtrôn -&gt; cá vàng cái có kiểu hình giống cá vàng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4" name="Picture 2" descr="C:\Users\admin\Downloads\Ảnh slide\ca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1312070"/>
            <a:ext cx="5392271" cy="27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2729" y="4572001"/>
            <a:ext cx="5612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san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C:\Users\admin\Downloads\Ảnh slide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70" y="3926541"/>
            <a:ext cx="5187836" cy="28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8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258549" y="4041863"/>
            <a:ext cx="5903259" cy="2816137"/>
          </a:xfrm>
        </p:spPr>
        <p:txBody>
          <a:bodyPr>
            <a:noAutofit/>
          </a:bodyPr>
          <a:lstStyle/>
          <a:p>
            <a:pPr algn="just"/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hooc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mêtyl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testostêtrôn -&gt;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90%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9776" y="1231575"/>
            <a:ext cx="4726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5" y="1076325"/>
            <a:ext cx="5248835" cy="2971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1080" y="4795897"/>
            <a:ext cx="559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YY,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100% XY(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1" y="-66675"/>
            <a:ext cx="12192001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 đến sự phân hóa giới tính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94529" y="2985247"/>
            <a:ext cx="4491318" cy="207084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85847" y="2985247"/>
            <a:ext cx="255494" cy="18106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018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592" y="1076325"/>
            <a:ext cx="56970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ở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28° C -&gt;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32° C -&gt;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599" y="3886201"/>
            <a:ext cx="6078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 algn="just"/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hoocmôn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9" name="Picture 3" descr="C:\Users\admin\Downloads\Ảnh slide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4114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127" y="1076325"/>
            <a:ext cx="4762500" cy="26630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1" y="-66675"/>
            <a:ext cx="12192001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 đến sự phân hóa giới tính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50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08375" y="3893335"/>
            <a:ext cx="60377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44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4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&gt; 33°C -&gt; con </a:t>
            </a:r>
            <a:r>
              <a:rPr lang="en-US" sz="44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44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33° C  -&gt; con </a:t>
            </a:r>
            <a:r>
              <a:rPr lang="en-US" sz="44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3" name="Picture 3" descr="C:\Users\admin\Downloads\Ảnh slide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5" y="1160539"/>
            <a:ext cx="4693024" cy="27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995678"/>
            <a:ext cx="525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 algn="just"/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600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4" name="Picture 4" descr="C:\Users\admin\Downloads\Ảnh slide\thien_nam_tin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" y="708831"/>
            <a:ext cx="5782236" cy="33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-1" y="-66675"/>
            <a:ext cx="12192001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 đến sự phân hóa giới tính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91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QUA THAU D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58449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Picture 3" descr="THAU DAU TIA RA B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4271963"/>
            <a:ext cx="546847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6" name="Picture 4" descr="thaudau1eb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1033463"/>
            <a:ext cx="5487521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6115050" y="5029201"/>
            <a:ext cx="5825938" cy="175432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52600" y="3438525"/>
            <a:ext cx="41148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0" y="6121401"/>
            <a:ext cx="3276600" cy="6080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sáng nhiều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" y="-66675"/>
            <a:ext cx="12192001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 đến sự phân hóa giới tính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153380" y="2905125"/>
            <a:ext cx="118852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tỷ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đực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208902" name="Picture 6" descr="faqspinmed_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1762125"/>
            <a:ext cx="939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3380" y="121584"/>
            <a:ext cx="11839115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 đến sự phân hóa giới tính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8870" y="2196353"/>
            <a:ext cx="108652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hoocmôn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TĐC,…</a:t>
            </a:r>
          </a:p>
          <a:p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altLang="vi-VN" sz="36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83776" y="5893661"/>
            <a:ext cx="609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8870" y="5645207"/>
            <a:ext cx="10461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35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401015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7576" y="148478"/>
            <a:ext cx="12192001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 đến sự phân hóa giới tính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131" y="130629"/>
            <a:ext cx="10432869" cy="5927271"/>
          </a:xfrm>
          <a:solidFill>
            <a:schemeClr val="bg1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TẬP: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37833" y="857249"/>
            <a:ext cx="1011695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SGK/T41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37832" y="3319462"/>
            <a:ext cx="1060028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“Di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F1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HS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x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59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8" y="0"/>
            <a:ext cx="12544698" cy="6858000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31966" y="2097144"/>
            <a:ext cx="1037190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CƠ CHẾ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XÁC ĐỊNH GIỚI TÍNH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71948" y="731045"/>
            <a:ext cx="21140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95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43452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2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0600" y="4114800"/>
            <a:ext cx="2286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0600" y="4400550"/>
            <a:ext cx="2286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2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4719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43352"/>
            <a:ext cx="1238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86152"/>
            <a:ext cx="1238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57502"/>
            <a:ext cx="1238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43250"/>
            <a:ext cx="121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48152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35488"/>
            <a:ext cx="1428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Blue_ros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2" y="3600450"/>
            <a:ext cx="1419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57702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2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18038"/>
            <a:ext cx="1428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19613"/>
            <a:ext cx="1428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Blue_ros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1022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86150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7925">
            <a:off x="1600200" y="41148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6150"/>
            <a:ext cx="3048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2825752" y="4638677"/>
            <a:ext cx="5762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7925">
            <a:off x="10134600" y="4457700"/>
            <a:ext cx="533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57550"/>
            <a:ext cx="121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7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71850"/>
            <a:ext cx="121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28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371850"/>
            <a:ext cx="121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45" name="Text Box 29"/>
          <p:cNvSpPr txBox="1">
            <a:spLocks noChangeArrowheads="1"/>
          </p:cNvSpPr>
          <p:nvPr/>
        </p:nvSpPr>
        <p:spPr bwMode="auto">
          <a:xfrm>
            <a:off x="1395413" y="1954214"/>
            <a:ext cx="914400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28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4098134"/>
              <a:ext cx="0" cy="8335"/>
            </p14:xfrm>
          </p:contentPart>
        </mc:Choice>
        <mc:Fallback xmlns="">
          <p:pic>
            <p:nvPicPr>
              <p:cNvPr id="1628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47483647" y="4015305"/>
                <a:ext cx="0" cy="1737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5777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2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2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Freeform 3"/>
          <p:cNvSpPr>
            <a:spLocks/>
          </p:cNvSpPr>
          <p:nvPr/>
        </p:nvSpPr>
        <p:spPr bwMode="gray">
          <a:xfrm flipH="1">
            <a:off x="2305050" y="0"/>
            <a:ext cx="69850" cy="10604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gray">
          <a:xfrm>
            <a:off x="3808413" y="596901"/>
            <a:ext cx="59817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6167438" y="620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6672263" y="29511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2087149" y="1511301"/>
            <a:ext cx="4093669" cy="31940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9" name="Freeform 11"/>
          <p:cNvSpPr>
            <a:spLocks/>
          </p:cNvSpPr>
          <p:nvPr/>
        </p:nvSpPr>
        <p:spPr bwMode="auto">
          <a:xfrm>
            <a:off x="3105150" y="2555875"/>
            <a:ext cx="768350" cy="1684338"/>
          </a:xfrm>
          <a:custGeom>
            <a:avLst/>
            <a:gdLst>
              <a:gd name="T0" fmla="*/ 344488 w 484"/>
              <a:gd name="T1" fmla="*/ 115888 h 1061"/>
              <a:gd name="T2" fmla="*/ 746125 w 484"/>
              <a:gd name="T3" fmla="*/ 739775 h 1061"/>
              <a:gd name="T4" fmla="*/ 206375 w 484"/>
              <a:gd name="T5" fmla="*/ 1557338 h 1061"/>
              <a:gd name="T6" fmla="*/ 80963 w 484"/>
              <a:gd name="T7" fmla="*/ 1501775 h 1061"/>
              <a:gd name="T8" fmla="*/ 690563 w 484"/>
              <a:gd name="T9" fmla="*/ 766763 h 1061"/>
              <a:gd name="T10" fmla="*/ 150813 w 484"/>
              <a:gd name="T11" fmla="*/ 198438 h 1061"/>
              <a:gd name="T12" fmla="*/ 177800 w 484"/>
              <a:gd name="T13" fmla="*/ 46038 h 1061"/>
              <a:gd name="T14" fmla="*/ 344488 w 484"/>
              <a:gd name="T15" fmla="*/ 115888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0" name="Freeform 12"/>
          <p:cNvSpPr>
            <a:spLocks/>
          </p:cNvSpPr>
          <p:nvPr/>
        </p:nvSpPr>
        <p:spPr bwMode="auto">
          <a:xfrm>
            <a:off x="2914650" y="2708275"/>
            <a:ext cx="654050" cy="1435100"/>
          </a:xfrm>
          <a:custGeom>
            <a:avLst/>
            <a:gdLst>
              <a:gd name="T0" fmla="*/ 293241 w 484"/>
              <a:gd name="T1" fmla="*/ 98739 h 1061"/>
              <a:gd name="T2" fmla="*/ 635131 w 484"/>
              <a:gd name="T3" fmla="*/ 630308 h 1061"/>
              <a:gd name="T4" fmla="*/ 175675 w 484"/>
              <a:gd name="T5" fmla="*/ 1326893 h 1061"/>
              <a:gd name="T6" fmla="*/ 68918 w 484"/>
              <a:gd name="T7" fmla="*/ 1279552 h 1061"/>
              <a:gd name="T8" fmla="*/ 587834 w 484"/>
              <a:gd name="T9" fmla="*/ 653302 h 1061"/>
              <a:gd name="T10" fmla="*/ 128378 w 484"/>
              <a:gd name="T11" fmla="*/ 169074 h 1061"/>
              <a:gd name="T12" fmla="*/ 151350 w 484"/>
              <a:gd name="T13" fmla="*/ 39225 h 1061"/>
              <a:gd name="T14" fmla="*/ 293241 w 484"/>
              <a:gd name="T15" fmla="*/ 98739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1" name="Freeform 13"/>
          <p:cNvSpPr>
            <a:spLocks/>
          </p:cNvSpPr>
          <p:nvPr/>
        </p:nvSpPr>
        <p:spPr bwMode="auto">
          <a:xfrm flipH="1">
            <a:off x="4629151" y="2500314"/>
            <a:ext cx="715963" cy="1703387"/>
          </a:xfrm>
          <a:custGeom>
            <a:avLst/>
            <a:gdLst>
              <a:gd name="T0" fmla="*/ 321000 w 484"/>
              <a:gd name="T1" fmla="*/ 117198 h 1061"/>
              <a:gd name="T2" fmla="*/ 695253 w 484"/>
              <a:gd name="T3" fmla="*/ 748142 h 1061"/>
              <a:gd name="T4" fmla="*/ 192304 w 484"/>
              <a:gd name="T5" fmla="*/ 1574951 h 1061"/>
              <a:gd name="T6" fmla="*/ 75442 w 484"/>
              <a:gd name="T7" fmla="*/ 1518760 h 1061"/>
              <a:gd name="T8" fmla="*/ 643479 w 484"/>
              <a:gd name="T9" fmla="*/ 775434 h 1061"/>
              <a:gd name="T10" fmla="*/ 140530 w 484"/>
              <a:gd name="T11" fmla="*/ 200682 h 1061"/>
              <a:gd name="T12" fmla="*/ 165677 w 484"/>
              <a:gd name="T13" fmla="*/ 46558 h 1061"/>
              <a:gd name="T14" fmla="*/ 321000 w 484"/>
              <a:gd name="T15" fmla="*/ 117198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2" name="Freeform 14"/>
          <p:cNvSpPr>
            <a:spLocks/>
          </p:cNvSpPr>
          <p:nvPr/>
        </p:nvSpPr>
        <p:spPr bwMode="auto">
          <a:xfrm flipH="1">
            <a:off x="4953408" y="2720976"/>
            <a:ext cx="547687" cy="1325563"/>
          </a:xfrm>
          <a:custGeom>
            <a:avLst/>
            <a:gdLst>
              <a:gd name="T0" fmla="*/ 245554 w 484"/>
              <a:gd name="T1" fmla="*/ 91203 h 1061"/>
              <a:gd name="T2" fmla="*/ 531845 w 484"/>
              <a:gd name="T3" fmla="*/ 582198 h 1061"/>
              <a:gd name="T4" fmla="*/ 147106 w 484"/>
              <a:gd name="T5" fmla="*/ 1225615 h 1061"/>
              <a:gd name="T6" fmla="*/ 57711 w 484"/>
              <a:gd name="T7" fmla="*/ 1181887 h 1061"/>
              <a:gd name="T8" fmla="*/ 492239 w 484"/>
              <a:gd name="T9" fmla="*/ 603437 h 1061"/>
              <a:gd name="T10" fmla="*/ 107501 w 484"/>
              <a:gd name="T11" fmla="*/ 156169 h 1061"/>
              <a:gd name="T12" fmla="*/ 126737 w 484"/>
              <a:gd name="T13" fmla="*/ 36231 h 1061"/>
              <a:gd name="T14" fmla="*/ 245554 w 484"/>
              <a:gd name="T15" fmla="*/ 91203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3" name="Freeform 15"/>
          <p:cNvSpPr>
            <a:spLocks/>
          </p:cNvSpPr>
          <p:nvPr/>
        </p:nvSpPr>
        <p:spPr bwMode="auto">
          <a:xfrm>
            <a:off x="3981450" y="1806576"/>
            <a:ext cx="274638" cy="1006475"/>
          </a:xfrm>
          <a:custGeom>
            <a:avLst/>
            <a:gdLst>
              <a:gd name="T0" fmla="*/ 36513 w 173"/>
              <a:gd name="T1" fmla="*/ 87313 h 634"/>
              <a:gd name="T2" fmla="*/ 22225 w 173"/>
              <a:gd name="T3" fmla="*/ 406400 h 634"/>
              <a:gd name="T4" fmla="*/ 119063 w 173"/>
              <a:gd name="T5" fmla="*/ 946150 h 634"/>
              <a:gd name="T6" fmla="*/ 203200 w 173"/>
              <a:gd name="T7" fmla="*/ 766763 h 634"/>
              <a:gd name="T8" fmla="*/ 244475 w 173"/>
              <a:gd name="T9" fmla="*/ 115888 h 634"/>
              <a:gd name="T10" fmla="*/ 36513 w 173"/>
              <a:gd name="T11" fmla="*/ 87313 h 6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" h="634">
                <a:moveTo>
                  <a:pt x="23" y="55"/>
                </a:moveTo>
                <a:cubicBezTo>
                  <a:pt x="0" y="85"/>
                  <a:pt x="5" y="166"/>
                  <a:pt x="14" y="256"/>
                </a:cubicBezTo>
                <a:cubicBezTo>
                  <a:pt x="23" y="346"/>
                  <a:pt x="56" y="558"/>
                  <a:pt x="75" y="596"/>
                </a:cubicBezTo>
                <a:cubicBezTo>
                  <a:pt x="94" y="634"/>
                  <a:pt x="115" y="570"/>
                  <a:pt x="128" y="483"/>
                </a:cubicBezTo>
                <a:cubicBezTo>
                  <a:pt x="141" y="396"/>
                  <a:pt x="173" y="146"/>
                  <a:pt x="154" y="73"/>
                </a:cubicBezTo>
                <a:cubicBezTo>
                  <a:pt x="135" y="0"/>
                  <a:pt x="46" y="25"/>
                  <a:pt x="23" y="5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4" name="Freeform 16"/>
          <p:cNvSpPr>
            <a:spLocks/>
          </p:cNvSpPr>
          <p:nvPr/>
        </p:nvSpPr>
        <p:spPr bwMode="auto">
          <a:xfrm>
            <a:off x="4383089" y="1822451"/>
            <a:ext cx="274637" cy="1006475"/>
          </a:xfrm>
          <a:custGeom>
            <a:avLst/>
            <a:gdLst>
              <a:gd name="T0" fmla="*/ 36512 w 173"/>
              <a:gd name="T1" fmla="*/ 87313 h 634"/>
              <a:gd name="T2" fmla="*/ 22225 w 173"/>
              <a:gd name="T3" fmla="*/ 406400 h 634"/>
              <a:gd name="T4" fmla="*/ 119062 w 173"/>
              <a:gd name="T5" fmla="*/ 946150 h 634"/>
              <a:gd name="T6" fmla="*/ 203200 w 173"/>
              <a:gd name="T7" fmla="*/ 766763 h 634"/>
              <a:gd name="T8" fmla="*/ 244475 w 173"/>
              <a:gd name="T9" fmla="*/ 115888 h 634"/>
              <a:gd name="T10" fmla="*/ 36512 w 173"/>
              <a:gd name="T11" fmla="*/ 87313 h 6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" h="634">
                <a:moveTo>
                  <a:pt x="23" y="55"/>
                </a:moveTo>
                <a:cubicBezTo>
                  <a:pt x="0" y="85"/>
                  <a:pt x="5" y="166"/>
                  <a:pt x="14" y="256"/>
                </a:cubicBezTo>
                <a:cubicBezTo>
                  <a:pt x="23" y="346"/>
                  <a:pt x="56" y="558"/>
                  <a:pt x="75" y="596"/>
                </a:cubicBezTo>
                <a:cubicBezTo>
                  <a:pt x="94" y="634"/>
                  <a:pt x="115" y="570"/>
                  <a:pt x="128" y="483"/>
                </a:cubicBezTo>
                <a:cubicBezTo>
                  <a:pt x="141" y="396"/>
                  <a:pt x="173" y="146"/>
                  <a:pt x="154" y="73"/>
                </a:cubicBezTo>
                <a:cubicBezTo>
                  <a:pt x="135" y="0"/>
                  <a:pt x="46" y="25"/>
                  <a:pt x="23" y="5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4044950" y="3005139"/>
            <a:ext cx="222250" cy="20637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4405313" y="3005139"/>
            <a:ext cx="222250" cy="20637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6401708" y="1510258"/>
            <a:ext cx="4074703" cy="3165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8" name="Freeform 20"/>
          <p:cNvSpPr>
            <a:spLocks/>
          </p:cNvSpPr>
          <p:nvPr/>
        </p:nvSpPr>
        <p:spPr bwMode="auto">
          <a:xfrm>
            <a:off x="7053263" y="2541589"/>
            <a:ext cx="768350" cy="1684337"/>
          </a:xfrm>
          <a:custGeom>
            <a:avLst/>
            <a:gdLst>
              <a:gd name="T0" fmla="*/ 344488 w 484"/>
              <a:gd name="T1" fmla="*/ 115887 h 1061"/>
              <a:gd name="T2" fmla="*/ 746125 w 484"/>
              <a:gd name="T3" fmla="*/ 739775 h 1061"/>
              <a:gd name="T4" fmla="*/ 206375 w 484"/>
              <a:gd name="T5" fmla="*/ 1557337 h 1061"/>
              <a:gd name="T6" fmla="*/ 80963 w 484"/>
              <a:gd name="T7" fmla="*/ 1501775 h 1061"/>
              <a:gd name="T8" fmla="*/ 690563 w 484"/>
              <a:gd name="T9" fmla="*/ 766762 h 1061"/>
              <a:gd name="T10" fmla="*/ 150813 w 484"/>
              <a:gd name="T11" fmla="*/ 198437 h 1061"/>
              <a:gd name="T12" fmla="*/ 177800 w 484"/>
              <a:gd name="T13" fmla="*/ 46037 h 1061"/>
              <a:gd name="T14" fmla="*/ 344488 w 484"/>
              <a:gd name="T15" fmla="*/ 115887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9" name="Freeform 21"/>
          <p:cNvSpPr>
            <a:spLocks/>
          </p:cNvSpPr>
          <p:nvPr/>
        </p:nvSpPr>
        <p:spPr bwMode="auto">
          <a:xfrm>
            <a:off x="6862763" y="2693988"/>
            <a:ext cx="654050" cy="1435100"/>
          </a:xfrm>
          <a:custGeom>
            <a:avLst/>
            <a:gdLst>
              <a:gd name="T0" fmla="*/ 293241 w 484"/>
              <a:gd name="T1" fmla="*/ 98739 h 1061"/>
              <a:gd name="T2" fmla="*/ 635131 w 484"/>
              <a:gd name="T3" fmla="*/ 630308 h 1061"/>
              <a:gd name="T4" fmla="*/ 175675 w 484"/>
              <a:gd name="T5" fmla="*/ 1326893 h 1061"/>
              <a:gd name="T6" fmla="*/ 68918 w 484"/>
              <a:gd name="T7" fmla="*/ 1279552 h 1061"/>
              <a:gd name="T8" fmla="*/ 587834 w 484"/>
              <a:gd name="T9" fmla="*/ 653302 h 1061"/>
              <a:gd name="T10" fmla="*/ 128378 w 484"/>
              <a:gd name="T11" fmla="*/ 169074 h 1061"/>
              <a:gd name="T12" fmla="*/ 151350 w 484"/>
              <a:gd name="T13" fmla="*/ 39225 h 1061"/>
              <a:gd name="T14" fmla="*/ 293241 w 484"/>
              <a:gd name="T15" fmla="*/ 98739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0" name="Freeform 22"/>
          <p:cNvSpPr>
            <a:spLocks/>
          </p:cNvSpPr>
          <p:nvPr/>
        </p:nvSpPr>
        <p:spPr bwMode="auto">
          <a:xfrm flipH="1">
            <a:off x="8686800" y="2438400"/>
            <a:ext cx="731838" cy="1689100"/>
          </a:xfrm>
          <a:custGeom>
            <a:avLst/>
            <a:gdLst>
              <a:gd name="T0" fmla="*/ 328117 w 484"/>
              <a:gd name="T1" fmla="*/ 116215 h 1061"/>
              <a:gd name="T2" fmla="*/ 710669 w 484"/>
              <a:gd name="T3" fmla="*/ 741867 h 1061"/>
              <a:gd name="T4" fmla="*/ 196568 w 484"/>
              <a:gd name="T5" fmla="*/ 1561741 h 1061"/>
              <a:gd name="T6" fmla="*/ 77115 w 484"/>
              <a:gd name="T7" fmla="*/ 1506021 h 1061"/>
              <a:gd name="T8" fmla="*/ 657747 w 484"/>
              <a:gd name="T9" fmla="*/ 768931 h 1061"/>
              <a:gd name="T10" fmla="*/ 143646 w 484"/>
              <a:gd name="T11" fmla="*/ 198999 h 1061"/>
              <a:gd name="T12" fmla="*/ 169351 w 484"/>
              <a:gd name="T13" fmla="*/ 46168 h 1061"/>
              <a:gd name="T14" fmla="*/ 328117 w 484"/>
              <a:gd name="T15" fmla="*/ 116215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1" name="Freeform 23"/>
          <p:cNvSpPr>
            <a:spLocks/>
          </p:cNvSpPr>
          <p:nvPr/>
        </p:nvSpPr>
        <p:spPr bwMode="auto">
          <a:xfrm flipH="1">
            <a:off x="9067801" y="2667000"/>
            <a:ext cx="547687" cy="1325562"/>
          </a:xfrm>
          <a:custGeom>
            <a:avLst/>
            <a:gdLst>
              <a:gd name="T0" fmla="*/ 245554 w 484"/>
              <a:gd name="T1" fmla="*/ 91203 h 1061"/>
              <a:gd name="T2" fmla="*/ 531845 w 484"/>
              <a:gd name="T3" fmla="*/ 582198 h 1061"/>
              <a:gd name="T4" fmla="*/ 147106 w 484"/>
              <a:gd name="T5" fmla="*/ 1225614 h 1061"/>
              <a:gd name="T6" fmla="*/ 57711 w 484"/>
              <a:gd name="T7" fmla="*/ 1181887 h 1061"/>
              <a:gd name="T8" fmla="*/ 492239 w 484"/>
              <a:gd name="T9" fmla="*/ 603437 h 1061"/>
              <a:gd name="T10" fmla="*/ 107501 w 484"/>
              <a:gd name="T11" fmla="*/ 156169 h 1061"/>
              <a:gd name="T12" fmla="*/ 126737 w 484"/>
              <a:gd name="T13" fmla="*/ 36231 h 1061"/>
              <a:gd name="T14" fmla="*/ 245554 w 484"/>
              <a:gd name="T15" fmla="*/ 91203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2" name="Freeform 24"/>
          <p:cNvSpPr>
            <a:spLocks/>
          </p:cNvSpPr>
          <p:nvPr/>
        </p:nvSpPr>
        <p:spPr bwMode="auto">
          <a:xfrm>
            <a:off x="7929564" y="1808164"/>
            <a:ext cx="274637" cy="1006475"/>
          </a:xfrm>
          <a:custGeom>
            <a:avLst/>
            <a:gdLst>
              <a:gd name="T0" fmla="*/ 36512 w 173"/>
              <a:gd name="T1" fmla="*/ 87313 h 634"/>
              <a:gd name="T2" fmla="*/ 22225 w 173"/>
              <a:gd name="T3" fmla="*/ 406400 h 634"/>
              <a:gd name="T4" fmla="*/ 119062 w 173"/>
              <a:gd name="T5" fmla="*/ 946150 h 634"/>
              <a:gd name="T6" fmla="*/ 203200 w 173"/>
              <a:gd name="T7" fmla="*/ 766763 h 634"/>
              <a:gd name="T8" fmla="*/ 244475 w 173"/>
              <a:gd name="T9" fmla="*/ 115888 h 634"/>
              <a:gd name="T10" fmla="*/ 36512 w 173"/>
              <a:gd name="T11" fmla="*/ 87313 h 6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" h="634">
                <a:moveTo>
                  <a:pt x="23" y="55"/>
                </a:moveTo>
                <a:cubicBezTo>
                  <a:pt x="0" y="85"/>
                  <a:pt x="5" y="166"/>
                  <a:pt x="14" y="256"/>
                </a:cubicBezTo>
                <a:cubicBezTo>
                  <a:pt x="23" y="346"/>
                  <a:pt x="56" y="558"/>
                  <a:pt x="75" y="596"/>
                </a:cubicBezTo>
                <a:cubicBezTo>
                  <a:pt x="94" y="634"/>
                  <a:pt x="115" y="570"/>
                  <a:pt x="128" y="483"/>
                </a:cubicBezTo>
                <a:cubicBezTo>
                  <a:pt x="141" y="396"/>
                  <a:pt x="173" y="146"/>
                  <a:pt x="154" y="73"/>
                </a:cubicBezTo>
                <a:cubicBezTo>
                  <a:pt x="135" y="0"/>
                  <a:pt x="46" y="25"/>
                  <a:pt x="23" y="5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7993063" y="2990851"/>
            <a:ext cx="222250" cy="20637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8353425" y="2990851"/>
            <a:ext cx="222250" cy="20637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5" name="Freeform 27"/>
          <p:cNvSpPr>
            <a:spLocks/>
          </p:cNvSpPr>
          <p:nvPr/>
        </p:nvSpPr>
        <p:spPr bwMode="auto">
          <a:xfrm>
            <a:off x="8339139" y="1797050"/>
            <a:ext cx="484187" cy="954088"/>
          </a:xfrm>
          <a:custGeom>
            <a:avLst/>
            <a:gdLst>
              <a:gd name="T0" fmla="*/ 98425 w 305"/>
              <a:gd name="T1" fmla="*/ 98425 h 601"/>
              <a:gd name="T2" fmla="*/ 1587 w 305"/>
              <a:gd name="T3" fmla="*/ 209550 h 601"/>
              <a:gd name="T4" fmla="*/ 84137 w 305"/>
              <a:gd name="T5" fmla="*/ 903288 h 601"/>
              <a:gd name="T6" fmla="*/ 444500 w 305"/>
              <a:gd name="T7" fmla="*/ 514350 h 601"/>
              <a:gd name="T8" fmla="*/ 320675 w 305"/>
              <a:gd name="T9" fmla="*/ 487363 h 601"/>
              <a:gd name="T10" fmla="*/ 139700 w 305"/>
              <a:gd name="T11" fmla="*/ 792163 h 601"/>
              <a:gd name="T12" fmla="*/ 195262 w 305"/>
              <a:gd name="T13" fmla="*/ 112713 h 601"/>
              <a:gd name="T14" fmla="*/ 98425 w 305"/>
              <a:gd name="T15" fmla="*/ 98425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5" h="601">
                <a:moveTo>
                  <a:pt x="62" y="62"/>
                </a:moveTo>
                <a:cubicBezTo>
                  <a:pt x="42" y="72"/>
                  <a:pt x="2" y="48"/>
                  <a:pt x="1" y="132"/>
                </a:cubicBezTo>
                <a:cubicBezTo>
                  <a:pt x="0" y="216"/>
                  <a:pt x="7" y="537"/>
                  <a:pt x="53" y="569"/>
                </a:cubicBezTo>
                <a:cubicBezTo>
                  <a:pt x="99" y="601"/>
                  <a:pt x="255" y="368"/>
                  <a:pt x="280" y="324"/>
                </a:cubicBezTo>
                <a:cubicBezTo>
                  <a:pt x="305" y="280"/>
                  <a:pt x="234" y="278"/>
                  <a:pt x="202" y="307"/>
                </a:cubicBezTo>
                <a:cubicBezTo>
                  <a:pt x="170" y="336"/>
                  <a:pt x="101" y="538"/>
                  <a:pt x="88" y="499"/>
                </a:cubicBezTo>
                <a:cubicBezTo>
                  <a:pt x="75" y="460"/>
                  <a:pt x="127" y="142"/>
                  <a:pt x="123" y="71"/>
                </a:cubicBezTo>
                <a:cubicBezTo>
                  <a:pt x="119" y="0"/>
                  <a:pt x="82" y="52"/>
                  <a:pt x="62" y="6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6" name="WordArt 28" descr="Paper bag"/>
          <p:cNvSpPr>
            <a:spLocks noChangeArrowheads="1" noChangeShapeType="1" noTextEdit="1"/>
          </p:cNvSpPr>
          <p:nvPr/>
        </p:nvSpPr>
        <p:spPr bwMode="auto">
          <a:xfrm>
            <a:off x="7181851" y="5007769"/>
            <a:ext cx="3020240" cy="69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Bộ NST </a:t>
            </a:r>
          </a:p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của ruồi giấm đực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7" name="WordArt 29" descr="Paper bag"/>
          <p:cNvSpPr>
            <a:spLocks noChangeArrowheads="1" noChangeShapeType="1" noTextEdit="1"/>
          </p:cNvSpPr>
          <p:nvPr/>
        </p:nvSpPr>
        <p:spPr bwMode="auto">
          <a:xfrm>
            <a:off x="2795451" y="5047457"/>
            <a:ext cx="2705644" cy="854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8" name="WordArt 30" descr="Paper bag"/>
          <p:cNvSpPr>
            <a:spLocks noChangeArrowheads="1" noChangeShapeType="1" noTextEdit="1"/>
          </p:cNvSpPr>
          <p:nvPr/>
        </p:nvSpPr>
        <p:spPr bwMode="auto">
          <a:xfrm>
            <a:off x="3635376" y="2120900"/>
            <a:ext cx="284163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8639" name="WordArt 31" descr="Paper bag"/>
          <p:cNvSpPr>
            <a:spLocks noChangeArrowheads="1" noChangeShapeType="1" noTextEdit="1"/>
          </p:cNvSpPr>
          <p:nvPr/>
        </p:nvSpPr>
        <p:spPr bwMode="auto">
          <a:xfrm>
            <a:off x="4743451" y="2106613"/>
            <a:ext cx="284163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8640" name="WordArt 32" descr="Paper bag"/>
          <p:cNvSpPr>
            <a:spLocks noChangeArrowheads="1" noChangeShapeType="1" noTextEdit="1"/>
          </p:cNvSpPr>
          <p:nvPr/>
        </p:nvSpPr>
        <p:spPr bwMode="auto">
          <a:xfrm>
            <a:off x="7554913" y="2106613"/>
            <a:ext cx="284162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8641" name="WordArt 33" descr="Paper bag"/>
          <p:cNvSpPr>
            <a:spLocks noChangeArrowheads="1" noChangeShapeType="1" noTextEdit="1"/>
          </p:cNvSpPr>
          <p:nvPr/>
        </p:nvSpPr>
        <p:spPr bwMode="auto">
          <a:xfrm>
            <a:off x="8872538" y="2065338"/>
            <a:ext cx="284162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-1" y="67994"/>
            <a:ext cx="119655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giấm đ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5750" y="606562"/>
            <a:ext cx="9036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NHIỄM SẮC THỂ GIỚI TÍNH:</a:t>
            </a:r>
          </a:p>
        </p:txBody>
      </p:sp>
    </p:spTree>
    <p:extLst>
      <p:ext uri="{BB962C8B-B14F-4D97-AF65-F5344CB8AC3E}">
        <p14:creationId xmlns:p14="http://schemas.microsoft.com/office/powerpoint/2010/main" val="7748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68628" grpId="0" animBg="1"/>
      <p:bldP spid="68629" grpId="0" animBg="1"/>
      <p:bldP spid="68630" grpId="0" animBg="1"/>
      <p:bldP spid="68631" grpId="0" animBg="1"/>
      <p:bldP spid="68632" grpId="0" animBg="1"/>
      <p:bldP spid="68633" grpId="0" animBg="1"/>
      <p:bldP spid="68634" grpId="0" animBg="1"/>
      <p:bldP spid="68635" grpId="0" animBg="1"/>
      <p:bldP spid="68636" grpId="0" animBg="1"/>
      <p:bldP spid="68637" grpId="0" animBg="1"/>
      <p:bldP spid="68638" grpId="0" animBg="1"/>
      <p:bldP spid="68639" grpId="0" animBg="1"/>
      <p:bldP spid="68640" grpId="0" animBg="1"/>
      <p:bldP spid="68641" grpId="0" animBg="1"/>
      <p:bldP spid="3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gray">
          <a:xfrm>
            <a:off x="3808413" y="596901"/>
            <a:ext cx="5981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6167438" y="620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6672263" y="2951163"/>
            <a:ext cx="1008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87983" y="147551"/>
            <a:ext cx="2886074" cy="2796727"/>
            <a:chOff x="1136650" y="1557338"/>
            <a:chExt cx="3219450" cy="3194050"/>
          </a:xfrm>
        </p:grpSpPr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1136650" y="1557338"/>
              <a:ext cx="3219450" cy="31940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1581150" y="2555875"/>
              <a:ext cx="768350" cy="1684338"/>
            </a:xfrm>
            <a:custGeom>
              <a:avLst/>
              <a:gdLst>
                <a:gd name="T0" fmla="*/ 344488 w 484"/>
                <a:gd name="T1" fmla="*/ 115888 h 1061"/>
                <a:gd name="T2" fmla="*/ 746125 w 484"/>
                <a:gd name="T3" fmla="*/ 739775 h 1061"/>
                <a:gd name="T4" fmla="*/ 206375 w 484"/>
                <a:gd name="T5" fmla="*/ 1557338 h 1061"/>
                <a:gd name="T6" fmla="*/ 80963 w 484"/>
                <a:gd name="T7" fmla="*/ 1501775 h 1061"/>
                <a:gd name="T8" fmla="*/ 690563 w 484"/>
                <a:gd name="T9" fmla="*/ 766763 h 1061"/>
                <a:gd name="T10" fmla="*/ 150813 w 484"/>
                <a:gd name="T11" fmla="*/ 198438 h 1061"/>
                <a:gd name="T12" fmla="*/ 177800 w 484"/>
                <a:gd name="T13" fmla="*/ 46038 h 1061"/>
                <a:gd name="T14" fmla="*/ 344488 w 484"/>
                <a:gd name="T15" fmla="*/ 115888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>
              <a:off x="1390650" y="2708275"/>
              <a:ext cx="654050" cy="1435100"/>
            </a:xfrm>
            <a:custGeom>
              <a:avLst/>
              <a:gdLst>
                <a:gd name="T0" fmla="*/ 293241 w 484"/>
                <a:gd name="T1" fmla="*/ 98739 h 1061"/>
                <a:gd name="T2" fmla="*/ 635131 w 484"/>
                <a:gd name="T3" fmla="*/ 630308 h 1061"/>
                <a:gd name="T4" fmla="*/ 175675 w 484"/>
                <a:gd name="T5" fmla="*/ 1326893 h 1061"/>
                <a:gd name="T6" fmla="*/ 68918 w 484"/>
                <a:gd name="T7" fmla="*/ 1279552 h 1061"/>
                <a:gd name="T8" fmla="*/ 587834 w 484"/>
                <a:gd name="T9" fmla="*/ 653302 h 1061"/>
                <a:gd name="T10" fmla="*/ 128378 w 484"/>
                <a:gd name="T11" fmla="*/ 169074 h 1061"/>
                <a:gd name="T12" fmla="*/ 151350 w 484"/>
                <a:gd name="T13" fmla="*/ 39225 h 1061"/>
                <a:gd name="T14" fmla="*/ 293241 w 484"/>
                <a:gd name="T15" fmla="*/ 98739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 flipH="1">
              <a:off x="3105150" y="2500313"/>
              <a:ext cx="715963" cy="1703387"/>
            </a:xfrm>
            <a:custGeom>
              <a:avLst/>
              <a:gdLst>
                <a:gd name="T0" fmla="*/ 321000 w 484"/>
                <a:gd name="T1" fmla="*/ 117198 h 1061"/>
                <a:gd name="T2" fmla="*/ 695253 w 484"/>
                <a:gd name="T3" fmla="*/ 748142 h 1061"/>
                <a:gd name="T4" fmla="*/ 192304 w 484"/>
                <a:gd name="T5" fmla="*/ 1574951 h 1061"/>
                <a:gd name="T6" fmla="*/ 75442 w 484"/>
                <a:gd name="T7" fmla="*/ 1518760 h 1061"/>
                <a:gd name="T8" fmla="*/ 643479 w 484"/>
                <a:gd name="T9" fmla="*/ 775434 h 1061"/>
                <a:gd name="T10" fmla="*/ 140530 w 484"/>
                <a:gd name="T11" fmla="*/ 200682 h 1061"/>
                <a:gd name="T12" fmla="*/ 165677 w 484"/>
                <a:gd name="T13" fmla="*/ 46558 h 1061"/>
                <a:gd name="T14" fmla="*/ 321000 w 484"/>
                <a:gd name="T15" fmla="*/ 117198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 flipH="1">
              <a:off x="3586163" y="2720975"/>
              <a:ext cx="547687" cy="1325563"/>
            </a:xfrm>
            <a:custGeom>
              <a:avLst/>
              <a:gdLst>
                <a:gd name="T0" fmla="*/ 245554 w 484"/>
                <a:gd name="T1" fmla="*/ 91203 h 1061"/>
                <a:gd name="T2" fmla="*/ 531845 w 484"/>
                <a:gd name="T3" fmla="*/ 582198 h 1061"/>
                <a:gd name="T4" fmla="*/ 147106 w 484"/>
                <a:gd name="T5" fmla="*/ 1225615 h 1061"/>
                <a:gd name="T6" fmla="*/ 57711 w 484"/>
                <a:gd name="T7" fmla="*/ 1181887 h 1061"/>
                <a:gd name="T8" fmla="*/ 492239 w 484"/>
                <a:gd name="T9" fmla="*/ 603437 h 1061"/>
                <a:gd name="T10" fmla="*/ 107501 w 484"/>
                <a:gd name="T11" fmla="*/ 156169 h 1061"/>
                <a:gd name="T12" fmla="*/ 126737 w 484"/>
                <a:gd name="T13" fmla="*/ 36231 h 1061"/>
                <a:gd name="T14" fmla="*/ 245554 w 484"/>
                <a:gd name="T15" fmla="*/ 91203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auto">
            <a:xfrm>
              <a:off x="2457450" y="1806575"/>
              <a:ext cx="274638" cy="1006475"/>
            </a:xfrm>
            <a:custGeom>
              <a:avLst/>
              <a:gdLst>
                <a:gd name="T0" fmla="*/ 36513 w 173"/>
                <a:gd name="T1" fmla="*/ 87313 h 634"/>
                <a:gd name="T2" fmla="*/ 22225 w 173"/>
                <a:gd name="T3" fmla="*/ 406400 h 634"/>
                <a:gd name="T4" fmla="*/ 119063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3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2859088" y="1822450"/>
              <a:ext cx="274637" cy="1006475"/>
            </a:xfrm>
            <a:custGeom>
              <a:avLst/>
              <a:gdLst>
                <a:gd name="T0" fmla="*/ 36512 w 173"/>
                <a:gd name="T1" fmla="*/ 87313 h 634"/>
                <a:gd name="T2" fmla="*/ 22225 w 173"/>
                <a:gd name="T3" fmla="*/ 406400 h 634"/>
                <a:gd name="T4" fmla="*/ 119062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2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auto">
            <a:xfrm>
              <a:off x="2520950" y="3005138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2881313" y="3005138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8" name="WordArt 30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2111375" y="2120900"/>
              <a:ext cx="284163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8639" name="WordArt 31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3219450" y="2106613"/>
              <a:ext cx="284163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87984" y="3467311"/>
            <a:ext cx="2896125" cy="2673350"/>
            <a:chOff x="5076825" y="1557338"/>
            <a:chExt cx="3232150" cy="3165475"/>
          </a:xfrm>
        </p:grpSpPr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5076825" y="1557338"/>
              <a:ext cx="3232150" cy="31654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5529263" y="2541588"/>
              <a:ext cx="768350" cy="1684337"/>
            </a:xfrm>
            <a:custGeom>
              <a:avLst/>
              <a:gdLst>
                <a:gd name="T0" fmla="*/ 344488 w 484"/>
                <a:gd name="T1" fmla="*/ 115887 h 1061"/>
                <a:gd name="T2" fmla="*/ 746125 w 484"/>
                <a:gd name="T3" fmla="*/ 739775 h 1061"/>
                <a:gd name="T4" fmla="*/ 206375 w 484"/>
                <a:gd name="T5" fmla="*/ 1557337 h 1061"/>
                <a:gd name="T6" fmla="*/ 80963 w 484"/>
                <a:gd name="T7" fmla="*/ 1501775 h 1061"/>
                <a:gd name="T8" fmla="*/ 690563 w 484"/>
                <a:gd name="T9" fmla="*/ 766762 h 1061"/>
                <a:gd name="T10" fmla="*/ 150813 w 484"/>
                <a:gd name="T11" fmla="*/ 198437 h 1061"/>
                <a:gd name="T12" fmla="*/ 177800 w 484"/>
                <a:gd name="T13" fmla="*/ 46037 h 1061"/>
                <a:gd name="T14" fmla="*/ 344488 w 484"/>
                <a:gd name="T15" fmla="*/ 115887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5338763" y="2693988"/>
              <a:ext cx="654050" cy="1435100"/>
            </a:xfrm>
            <a:custGeom>
              <a:avLst/>
              <a:gdLst>
                <a:gd name="T0" fmla="*/ 293241 w 484"/>
                <a:gd name="T1" fmla="*/ 98739 h 1061"/>
                <a:gd name="T2" fmla="*/ 635131 w 484"/>
                <a:gd name="T3" fmla="*/ 630308 h 1061"/>
                <a:gd name="T4" fmla="*/ 175675 w 484"/>
                <a:gd name="T5" fmla="*/ 1326893 h 1061"/>
                <a:gd name="T6" fmla="*/ 68918 w 484"/>
                <a:gd name="T7" fmla="*/ 1279552 h 1061"/>
                <a:gd name="T8" fmla="*/ 587834 w 484"/>
                <a:gd name="T9" fmla="*/ 653302 h 1061"/>
                <a:gd name="T10" fmla="*/ 128378 w 484"/>
                <a:gd name="T11" fmla="*/ 169074 h 1061"/>
                <a:gd name="T12" fmla="*/ 151350 w 484"/>
                <a:gd name="T13" fmla="*/ 39225 h 1061"/>
                <a:gd name="T14" fmla="*/ 293241 w 484"/>
                <a:gd name="T15" fmla="*/ 98739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auto">
            <a:xfrm flipH="1">
              <a:off x="7162800" y="2438400"/>
              <a:ext cx="731838" cy="1689100"/>
            </a:xfrm>
            <a:custGeom>
              <a:avLst/>
              <a:gdLst>
                <a:gd name="T0" fmla="*/ 328117 w 484"/>
                <a:gd name="T1" fmla="*/ 116215 h 1061"/>
                <a:gd name="T2" fmla="*/ 710669 w 484"/>
                <a:gd name="T3" fmla="*/ 741867 h 1061"/>
                <a:gd name="T4" fmla="*/ 196568 w 484"/>
                <a:gd name="T5" fmla="*/ 1561741 h 1061"/>
                <a:gd name="T6" fmla="*/ 77115 w 484"/>
                <a:gd name="T7" fmla="*/ 1506021 h 1061"/>
                <a:gd name="T8" fmla="*/ 657747 w 484"/>
                <a:gd name="T9" fmla="*/ 768931 h 1061"/>
                <a:gd name="T10" fmla="*/ 143646 w 484"/>
                <a:gd name="T11" fmla="*/ 198999 h 1061"/>
                <a:gd name="T12" fmla="*/ 169351 w 484"/>
                <a:gd name="T13" fmla="*/ 46168 h 1061"/>
                <a:gd name="T14" fmla="*/ 328117 w 484"/>
                <a:gd name="T15" fmla="*/ 116215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 flipH="1">
              <a:off x="7543800" y="2667000"/>
              <a:ext cx="547687" cy="1325562"/>
            </a:xfrm>
            <a:custGeom>
              <a:avLst/>
              <a:gdLst>
                <a:gd name="T0" fmla="*/ 245554 w 484"/>
                <a:gd name="T1" fmla="*/ 91203 h 1061"/>
                <a:gd name="T2" fmla="*/ 531845 w 484"/>
                <a:gd name="T3" fmla="*/ 582198 h 1061"/>
                <a:gd name="T4" fmla="*/ 147106 w 484"/>
                <a:gd name="T5" fmla="*/ 1225614 h 1061"/>
                <a:gd name="T6" fmla="*/ 57711 w 484"/>
                <a:gd name="T7" fmla="*/ 1181887 h 1061"/>
                <a:gd name="T8" fmla="*/ 492239 w 484"/>
                <a:gd name="T9" fmla="*/ 603437 h 1061"/>
                <a:gd name="T10" fmla="*/ 107501 w 484"/>
                <a:gd name="T11" fmla="*/ 156169 h 1061"/>
                <a:gd name="T12" fmla="*/ 126737 w 484"/>
                <a:gd name="T13" fmla="*/ 36231 h 1061"/>
                <a:gd name="T14" fmla="*/ 245554 w 484"/>
                <a:gd name="T15" fmla="*/ 91203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auto">
            <a:xfrm>
              <a:off x="6405563" y="1808163"/>
              <a:ext cx="274637" cy="1006475"/>
            </a:xfrm>
            <a:custGeom>
              <a:avLst/>
              <a:gdLst>
                <a:gd name="T0" fmla="*/ 36512 w 173"/>
                <a:gd name="T1" fmla="*/ 87313 h 634"/>
                <a:gd name="T2" fmla="*/ 22225 w 173"/>
                <a:gd name="T3" fmla="*/ 406400 h 634"/>
                <a:gd name="T4" fmla="*/ 119062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2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6469063" y="2990850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6829425" y="2990850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auto">
            <a:xfrm>
              <a:off x="6815138" y="1797050"/>
              <a:ext cx="484187" cy="954088"/>
            </a:xfrm>
            <a:custGeom>
              <a:avLst/>
              <a:gdLst>
                <a:gd name="T0" fmla="*/ 98425 w 305"/>
                <a:gd name="T1" fmla="*/ 98425 h 601"/>
                <a:gd name="T2" fmla="*/ 1587 w 305"/>
                <a:gd name="T3" fmla="*/ 209550 h 601"/>
                <a:gd name="T4" fmla="*/ 84137 w 305"/>
                <a:gd name="T5" fmla="*/ 903288 h 601"/>
                <a:gd name="T6" fmla="*/ 444500 w 305"/>
                <a:gd name="T7" fmla="*/ 514350 h 601"/>
                <a:gd name="T8" fmla="*/ 320675 w 305"/>
                <a:gd name="T9" fmla="*/ 487363 h 601"/>
                <a:gd name="T10" fmla="*/ 139700 w 305"/>
                <a:gd name="T11" fmla="*/ 792163 h 601"/>
                <a:gd name="T12" fmla="*/ 195262 w 305"/>
                <a:gd name="T13" fmla="*/ 112713 h 601"/>
                <a:gd name="T14" fmla="*/ 98425 w 305"/>
                <a:gd name="T15" fmla="*/ 98425 h 6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5" h="601">
                  <a:moveTo>
                    <a:pt x="62" y="62"/>
                  </a:moveTo>
                  <a:cubicBezTo>
                    <a:pt x="42" y="72"/>
                    <a:pt x="2" y="48"/>
                    <a:pt x="1" y="132"/>
                  </a:cubicBezTo>
                  <a:cubicBezTo>
                    <a:pt x="0" y="216"/>
                    <a:pt x="7" y="537"/>
                    <a:pt x="53" y="569"/>
                  </a:cubicBezTo>
                  <a:cubicBezTo>
                    <a:pt x="99" y="601"/>
                    <a:pt x="255" y="368"/>
                    <a:pt x="280" y="324"/>
                  </a:cubicBezTo>
                  <a:cubicBezTo>
                    <a:pt x="305" y="280"/>
                    <a:pt x="234" y="278"/>
                    <a:pt x="202" y="307"/>
                  </a:cubicBezTo>
                  <a:cubicBezTo>
                    <a:pt x="170" y="336"/>
                    <a:pt x="101" y="538"/>
                    <a:pt x="88" y="499"/>
                  </a:cubicBezTo>
                  <a:cubicBezTo>
                    <a:pt x="75" y="460"/>
                    <a:pt x="127" y="142"/>
                    <a:pt x="123" y="71"/>
                  </a:cubicBezTo>
                  <a:cubicBezTo>
                    <a:pt x="119" y="0"/>
                    <a:pt x="82" y="52"/>
                    <a:pt x="62" y="6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40" name="WordArt 32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6030913" y="2106613"/>
              <a:ext cx="284162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8641" name="WordArt 33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7348538" y="2065338"/>
              <a:ext cx="284162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pic>
        <p:nvPicPr>
          <p:cNvPr id="1026" name="Picture 2" descr="C:\Users\admin\Downloads\Fe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05500"/>
            <a:ext cx="581684" cy="6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M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3255147"/>
            <a:ext cx="766693" cy="8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/>
          </p:nvPr>
        </p:nvSpPr>
        <p:spPr>
          <a:xfrm>
            <a:off x="444137" y="365783"/>
            <a:ext cx="6290985" cy="58515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ượng: 2n = 8 NST</a:t>
            </a:r>
          </a:p>
          <a:p>
            <a:pPr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dạng: 1 cặp hình hạt</a:t>
            </a:r>
          </a:p>
          <a:p>
            <a:pPr marL="4572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 cặp chữ 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: 1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</a:t>
            </a:r>
          </a:p>
          <a:p>
            <a:pPr marL="45720" indent="0">
              <a:buNone/>
            </a:pP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: 1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</a:t>
            </a:r>
          </a:p>
          <a:p>
            <a:pPr marL="45720" indent="0">
              <a:buNone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C:\Users\admin\Downloads\Fem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8" y="3483603"/>
            <a:ext cx="438273" cy="44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Ma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2" y="4787562"/>
            <a:ext cx="454838" cy="59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0570828" y="976913"/>
            <a:ext cx="149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 + XX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570828" y="4329031"/>
            <a:ext cx="149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 + XY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8402005" y="365783"/>
            <a:ext cx="1396479" cy="800654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8408743" y="3672308"/>
            <a:ext cx="1507093" cy="800654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4"/>
          <p:cNvSpPr>
            <a:spLocks/>
          </p:cNvSpPr>
          <p:nvPr/>
        </p:nvSpPr>
        <p:spPr bwMode="auto">
          <a:xfrm>
            <a:off x="2756264" y="1698171"/>
            <a:ext cx="169982" cy="901338"/>
          </a:xfrm>
          <a:prstGeom prst="leftBrace">
            <a:avLst>
              <a:gd name="adj1" fmla="val 83333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gray">
          <a:xfrm>
            <a:off x="3808413" y="596901"/>
            <a:ext cx="59817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6167438" y="620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6672263" y="29511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87983" y="147551"/>
            <a:ext cx="2886074" cy="2796727"/>
            <a:chOff x="1136650" y="1557338"/>
            <a:chExt cx="3219450" cy="3194050"/>
          </a:xfrm>
        </p:grpSpPr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1136650" y="1557338"/>
              <a:ext cx="3219450" cy="31940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1581150" y="2555875"/>
              <a:ext cx="768350" cy="1684338"/>
            </a:xfrm>
            <a:custGeom>
              <a:avLst/>
              <a:gdLst>
                <a:gd name="T0" fmla="*/ 344488 w 484"/>
                <a:gd name="T1" fmla="*/ 115888 h 1061"/>
                <a:gd name="T2" fmla="*/ 746125 w 484"/>
                <a:gd name="T3" fmla="*/ 739775 h 1061"/>
                <a:gd name="T4" fmla="*/ 206375 w 484"/>
                <a:gd name="T5" fmla="*/ 1557338 h 1061"/>
                <a:gd name="T6" fmla="*/ 80963 w 484"/>
                <a:gd name="T7" fmla="*/ 1501775 h 1061"/>
                <a:gd name="T8" fmla="*/ 690563 w 484"/>
                <a:gd name="T9" fmla="*/ 766763 h 1061"/>
                <a:gd name="T10" fmla="*/ 150813 w 484"/>
                <a:gd name="T11" fmla="*/ 198438 h 1061"/>
                <a:gd name="T12" fmla="*/ 177800 w 484"/>
                <a:gd name="T13" fmla="*/ 46038 h 1061"/>
                <a:gd name="T14" fmla="*/ 344488 w 484"/>
                <a:gd name="T15" fmla="*/ 115888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>
              <a:off x="1390650" y="2708275"/>
              <a:ext cx="654050" cy="1435100"/>
            </a:xfrm>
            <a:custGeom>
              <a:avLst/>
              <a:gdLst>
                <a:gd name="T0" fmla="*/ 293241 w 484"/>
                <a:gd name="T1" fmla="*/ 98739 h 1061"/>
                <a:gd name="T2" fmla="*/ 635131 w 484"/>
                <a:gd name="T3" fmla="*/ 630308 h 1061"/>
                <a:gd name="T4" fmla="*/ 175675 w 484"/>
                <a:gd name="T5" fmla="*/ 1326893 h 1061"/>
                <a:gd name="T6" fmla="*/ 68918 w 484"/>
                <a:gd name="T7" fmla="*/ 1279552 h 1061"/>
                <a:gd name="T8" fmla="*/ 587834 w 484"/>
                <a:gd name="T9" fmla="*/ 653302 h 1061"/>
                <a:gd name="T10" fmla="*/ 128378 w 484"/>
                <a:gd name="T11" fmla="*/ 169074 h 1061"/>
                <a:gd name="T12" fmla="*/ 151350 w 484"/>
                <a:gd name="T13" fmla="*/ 39225 h 1061"/>
                <a:gd name="T14" fmla="*/ 293241 w 484"/>
                <a:gd name="T15" fmla="*/ 98739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 flipH="1">
              <a:off x="3105150" y="2500313"/>
              <a:ext cx="715963" cy="1703387"/>
            </a:xfrm>
            <a:custGeom>
              <a:avLst/>
              <a:gdLst>
                <a:gd name="T0" fmla="*/ 321000 w 484"/>
                <a:gd name="T1" fmla="*/ 117198 h 1061"/>
                <a:gd name="T2" fmla="*/ 695253 w 484"/>
                <a:gd name="T3" fmla="*/ 748142 h 1061"/>
                <a:gd name="T4" fmla="*/ 192304 w 484"/>
                <a:gd name="T5" fmla="*/ 1574951 h 1061"/>
                <a:gd name="T6" fmla="*/ 75442 w 484"/>
                <a:gd name="T7" fmla="*/ 1518760 h 1061"/>
                <a:gd name="T8" fmla="*/ 643479 w 484"/>
                <a:gd name="T9" fmla="*/ 775434 h 1061"/>
                <a:gd name="T10" fmla="*/ 140530 w 484"/>
                <a:gd name="T11" fmla="*/ 200682 h 1061"/>
                <a:gd name="T12" fmla="*/ 165677 w 484"/>
                <a:gd name="T13" fmla="*/ 46558 h 1061"/>
                <a:gd name="T14" fmla="*/ 321000 w 484"/>
                <a:gd name="T15" fmla="*/ 117198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 flipH="1">
              <a:off x="3586163" y="2720975"/>
              <a:ext cx="547687" cy="1325563"/>
            </a:xfrm>
            <a:custGeom>
              <a:avLst/>
              <a:gdLst>
                <a:gd name="T0" fmla="*/ 245554 w 484"/>
                <a:gd name="T1" fmla="*/ 91203 h 1061"/>
                <a:gd name="T2" fmla="*/ 531845 w 484"/>
                <a:gd name="T3" fmla="*/ 582198 h 1061"/>
                <a:gd name="T4" fmla="*/ 147106 w 484"/>
                <a:gd name="T5" fmla="*/ 1225615 h 1061"/>
                <a:gd name="T6" fmla="*/ 57711 w 484"/>
                <a:gd name="T7" fmla="*/ 1181887 h 1061"/>
                <a:gd name="T8" fmla="*/ 492239 w 484"/>
                <a:gd name="T9" fmla="*/ 603437 h 1061"/>
                <a:gd name="T10" fmla="*/ 107501 w 484"/>
                <a:gd name="T11" fmla="*/ 156169 h 1061"/>
                <a:gd name="T12" fmla="*/ 126737 w 484"/>
                <a:gd name="T13" fmla="*/ 36231 h 1061"/>
                <a:gd name="T14" fmla="*/ 245554 w 484"/>
                <a:gd name="T15" fmla="*/ 91203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auto">
            <a:xfrm>
              <a:off x="2457450" y="1806575"/>
              <a:ext cx="274638" cy="1006475"/>
            </a:xfrm>
            <a:custGeom>
              <a:avLst/>
              <a:gdLst>
                <a:gd name="T0" fmla="*/ 36513 w 173"/>
                <a:gd name="T1" fmla="*/ 87313 h 634"/>
                <a:gd name="T2" fmla="*/ 22225 w 173"/>
                <a:gd name="T3" fmla="*/ 406400 h 634"/>
                <a:gd name="T4" fmla="*/ 119063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3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2859088" y="1822450"/>
              <a:ext cx="274637" cy="1006475"/>
            </a:xfrm>
            <a:custGeom>
              <a:avLst/>
              <a:gdLst>
                <a:gd name="T0" fmla="*/ 36512 w 173"/>
                <a:gd name="T1" fmla="*/ 87313 h 634"/>
                <a:gd name="T2" fmla="*/ 22225 w 173"/>
                <a:gd name="T3" fmla="*/ 406400 h 634"/>
                <a:gd name="T4" fmla="*/ 119062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2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auto">
            <a:xfrm>
              <a:off x="2520950" y="3005138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2881313" y="3005138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8" name="WordArt 30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2111375" y="2120900"/>
              <a:ext cx="284163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8639" name="WordArt 31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3219450" y="2106613"/>
              <a:ext cx="284163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87984" y="3467311"/>
            <a:ext cx="2896125" cy="2673350"/>
            <a:chOff x="5076825" y="1557338"/>
            <a:chExt cx="3232150" cy="3165475"/>
          </a:xfrm>
        </p:grpSpPr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5076825" y="1557338"/>
              <a:ext cx="3232150" cy="31654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5529263" y="2541588"/>
              <a:ext cx="768350" cy="1684337"/>
            </a:xfrm>
            <a:custGeom>
              <a:avLst/>
              <a:gdLst>
                <a:gd name="T0" fmla="*/ 344488 w 484"/>
                <a:gd name="T1" fmla="*/ 115887 h 1061"/>
                <a:gd name="T2" fmla="*/ 746125 w 484"/>
                <a:gd name="T3" fmla="*/ 739775 h 1061"/>
                <a:gd name="T4" fmla="*/ 206375 w 484"/>
                <a:gd name="T5" fmla="*/ 1557337 h 1061"/>
                <a:gd name="T6" fmla="*/ 80963 w 484"/>
                <a:gd name="T7" fmla="*/ 1501775 h 1061"/>
                <a:gd name="T8" fmla="*/ 690563 w 484"/>
                <a:gd name="T9" fmla="*/ 766762 h 1061"/>
                <a:gd name="T10" fmla="*/ 150813 w 484"/>
                <a:gd name="T11" fmla="*/ 198437 h 1061"/>
                <a:gd name="T12" fmla="*/ 177800 w 484"/>
                <a:gd name="T13" fmla="*/ 46037 h 1061"/>
                <a:gd name="T14" fmla="*/ 344488 w 484"/>
                <a:gd name="T15" fmla="*/ 115887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5338763" y="2693988"/>
              <a:ext cx="654050" cy="1435100"/>
            </a:xfrm>
            <a:custGeom>
              <a:avLst/>
              <a:gdLst>
                <a:gd name="T0" fmla="*/ 293241 w 484"/>
                <a:gd name="T1" fmla="*/ 98739 h 1061"/>
                <a:gd name="T2" fmla="*/ 635131 w 484"/>
                <a:gd name="T3" fmla="*/ 630308 h 1061"/>
                <a:gd name="T4" fmla="*/ 175675 w 484"/>
                <a:gd name="T5" fmla="*/ 1326893 h 1061"/>
                <a:gd name="T6" fmla="*/ 68918 w 484"/>
                <a:gd name="T7" fmla="*/ 1279552 h 1061"/>
                <a:gd name="T8" fmla="*/ 587834 w 484"/>
                <a:gd name="T9" fmla="*/ 653302 h 1061"/>
                <a:gd name="T10" fmla="*/ 128378 w 484"/>
                <a:gd name="T11" fmla="*/ 169074 h 1061"/>
                <a:gd name="T12" fmla="*/ 151350 w 484"/>
                <a:gd name="T13" fmla="*/ 39225 h 1061"/>
                <a:gd name="T14" fmla="*/ 293241 w 484"/>
                <a:gd name="T15" fmla="*/ 98739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auto">
            <a:xfrm flipH="1">
              <a:off x="7162800" y="2438400"/>
              <a:ext cx="731838" cy="1689100"/>
            </a:xfrm>
            <a:custGeom>
              <a:avLst/>
              <a:gdLst>
                <a:gd name="T0" fmla="*/ 328117 w 484"/>
                <a:gd name="T1" fmla="*/ 116215 h 1061"/>
                <a:gd name="T2" fmla="*/ 710669 w 484"/>
                <a:gd name="T3" fmla="*/ 741867 h 1061"/>
                <a:gd name="T4" fmla="*/ 196568 w 484"/>
                <a:gd name="T5" fmla="*/ 1561741 h 1061"/>
                <a:gd name="T6" fmla="*/ 77115 w 484"/>
                <a:gd name="T7" fmla="*/ 1506021 h 1061"/>
                <a:gd name="T8" fmla="*/ 657747 w 484"/>
                <a:gd name="T9" fmla="*/ 768931 h 1061"/>
                <a:gd name="T10" fmla="*/ 143646 w 484"/>
                <a:gd name="T11" fmla="*/ 198999 h 1061"/>
                <a:gd name="T12" fmla="*/ 169351 w 484"/>
                <a:gd name="T13" fmla="*/ 46168 h 1061"/>
                <a:gd name="T14" fmla="*/ 328117 w 484"/>
                <a:gd name="T15" fmla="*/ 116215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 flipH="1">
              <a:off x="7543800" y="2667000"/>
              <a:ext cx="547687" cy="1325562"/>
            </a:xfrm>
            <a:custGeom>
              <a:avLst/>
              <a:gdLst>
                <a:gd name="T0" fmla="*/ 245554 w 484"/>
                <a:gd name="T1" fmla="*/ 91203 h 1061"/>
                <a:gd name="T2" fmla="*/ 531845 w 484"/>
                <a:gd name="T3" fmla="*/ 582198 h 1061"/>
                <a:gd name="T4" fmla="*/ 147106 w 484"/>
                <a:gd name="T5" fmla="*/ 1225614 h 1061"/>
                <a:gd name="T6" fmla="*/ 57711 w 484"/>
                <a:gd name="T7" fmla="*/ 1181887 h 1061"/>
                <a:gd name="T8" fmla="*/ 492239 w 484"/>
                <a:gd name="T9" fmla="*/ 603437 h 1061"/>
                <a:gd name="T10" fmla="*/ 107501 w 484"/>
                <a:gd name="T11" fmla="*/ 156169 h 1061"/>
                <a:gd name="T12" fmla="*/ 126737 w 484"/>
                <a:gd name="T13" fmla="*/ 36231 h 1061"/>
                <a:gd name="T14" fmla="*/ 245554 w 484"/>
                <a:gd name="T15" fmla="*/ 91203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auto">
            <a:xfrm>
              <a:off x="6405563" y="1808163"/>
              <a:ext cx="274637" cy="1006475"/>
            </a:xfrm>
            <a:custGeom>
              <a:avLst/>
              <a:gdLst>
                <a:gd name="T0" fmla="*/ 36512 w 173"/>
                <a:gd name="T1" fmla="*/ 87313 h 634"/>
                <a:gd name="T2" fmla="*/ 22225 w 173"/>
                <a:gd name="T3" fmla="*/ 406400 h 634"/>
                <a:gd name="T4" fmla="*/ 119062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2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6469063" y="2990850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6829425" y="2990850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auto">
            <a:xfrm>
              <a:off x="6815138" y="1797050"/>
              <a:ext cx="484187" cy="954088"/>
            </a:xfrm>
            <a:custGeom>
              <a:avLst/>
              <a:gdLst>
                <a:gd name="T0" fmla="*/ 98425 w 305"/>
                <a:gd name="T1" fmla="*/ 98425 h 601"/>
                <a:gd name="T2" fmla="*/ 1587 w 305"/>
                <a:gd name="T3" fmla="*/ 209550 h 601"/>
                <a:gd name="T4" fmla="*/ 84137 w 305"/>
                <a:gd name="T5" fmla="*/ 903288 h 601"/>
                <a:gd name="T6" fmla="*/ 444500 w 305"/>
                <a:gd name="T7" fmla="*/ 514350 h 601"/>
                <a:gd name="T8" fmla="*/ 320675 w 305"/>
                <a:gd name="T9" fmla="*/ 487363 h 601"/>
                <a:gd name="T10" fmla="*/ 139700 w 305"/>
                <a:gd name="T11" fmla="*/ 792163 h 601"/>
                <a:gd name="T12" fmla="*/ 195262 w 305"/>
                <a:gd name="T13" fmla="*/ 112713 h 601"/>
                <a:gd name="T14" fmla="*/ 98425 w 305"/>
                <a:gd name="T15" fmla="*/ 98425 h 6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5" h="601">
                  <a:moveTo>
                    <a:pt x="62" y="62"/>
                  </a:moveTo>
                  <a:cubicBezTo>
                    <a:pt x="42" y="72"/>
                    <a:pt x="2" y="48"/>
                    <a:pt x="1" y="132"/>
                  </a:cubicBezTo>
                  <a:cubicBezTo>
                    <a:pt x="0" y="216"/>
                    <a:pt x="7" y="537"/>
                    <a:pt x="53" y="569"/>
                  </a:cubicBezTo>
                  <a:cubicBezTo>
                    <a:pt x="99" y="601"/>
                    <a:pt x="255" y="368"/>
                    <a:pt x="280" y="324"/>
                  </a:cubicBezTo>
                  <a:cubicBezTo>
                    <a:pt x="305" y="280"/>
                    <a:pt x="234" y="278"/>
                    <a:pt x="202" y="307"/>
                  </a:cubicBezTo>
                  <a:cubicBezTo>
                    <a:pt x="170" y="336"/>
                    <a:pt x="101" y="538"/>
                    <a:pt x="88" y="499"/>
                  </a:cubicBezTo>
                  <a:cubicBezTo>
                    <a:pt x="75" y="460"/>
                    <a:pt x="127" y="142"/>
                    <a:pt x="123" y="71"/>
                  </a:cubicBezTo>
                  <a:cubicBezTo>
                    <a:pt x="119" y="0"/>
                    <a:pt x="82" y="52"/>
                    <a:pt x="62" y="6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40" name="WordArt 32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6030913" y="2106613"/>
              <a:ext cx="284162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8641" name="WordArt 33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7348538" y="2065338"/>
              <a:ext cx="284162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pic>
        <p:nvPicPr>
          <p:cNvPr id="1026" name="Picture 2" descr="C:\Users\admin\Downloads\Fe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05500"/>
            <a:ext cx="581684" cy="6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M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3255147"/>
            <a:ext cx="766693" cy="8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0488460" y="1284304"/>
            <a:ext cx="149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 + XX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535318" y="4590641"/>
            <a:ext cx="149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 + XY</a:t>
            </a:r>
          </a:p>
        </p:txBody>
      </p:sp>
      <p:sp>
        <p:nvSpPr>
          <p:cNvPr id="39" name="Content Placeholder 1"/>
          <p:cNvSpPr>
            <a:spLocks noGrp="1"/>
          </p:cNvSpPr>
          <p:nvPr>
            <p:ph/>
          </p:nvPr>
        </p:nvSpPr>
        <p:spPr>
          <a:xfrm>
            <a:off x="274321" y="1512723"/>
            <a:ext cx="6220144" cy="4767222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(2n):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(A).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(XX)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(XY).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5750" y="606562"/>
            <a:ext cx="9036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NHIỄM SẮC THỂ GIỚI TÍNH:</a:t>
            </a:r>
          </a:p>
        </p:txBody>
      </p:sp>
    </p:spTree>
    <p:extLst>
      <p:ext uri="{BB962C8B-B14F-4D97-AF65-F5344CB8AC3E}">
        <p14:creationId xmlns:p14="http://schemas.microsoft.com/office/powerpoint/2010/main" val="330327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209801" y="-43597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ở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95943" y="6048109"/>
            <a:ext cx="119960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:\Users\admin\Download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664289"/>
            <a:ext cx="9121775" cy="486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/>
      <p:bldP spid="338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val 9"/>
          <p:cNvSpPr>
            <a:spLocks noChangeArrowheads="1"/>
          </p:cNvSpPr>
          <p:nvPr/>
        </p:nvSpPr>
        <p:spPr bwMode="auto">
          <a:xfrm>
            <a:off x="2895599" y="5867400"/>
            <a:ext cx="2782957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23</a:t>
            </a: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8406591" y="5867400"/>
            <a:ext cx="2631523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23</a:t>
            </a:r>
          </a:p>
        </p:txBody>
      </p:sp>
      <p:sp>
        <p:nvSpPr>
          <p:cNvPr id="6154" name="Text Box 20"/>
          <p:cNvSpPr txBox="1">
            <a:spLocks noChangeArrowheads="1"/>
          </p:cNvSpPr>
          <p:nvPr/>
        </p:nvSpPr>
        <p:spPr bwMode="auto">
          <a:xfrm>
            <a:off x="0" y="0"/>
            <a:ext cx="97345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NHIỄM SẮC THỂ GIỚI TÍNH: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70459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 = 46 NST</a:t>
            </a:r>
          </a:p>
        </p:txBody>
      </p:sp>
      <p:pic>
        <p:nvPicPr>
          <p:cNvPr id="11" name="Picture 2" descr="C:\Users\admin\Download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4" y="1276987"/>
            <a:ext cx="9775370" cy="41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4840357" y="4340087"/>
            <a:ext cx="838200" cy="914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5029198" y="5235714"/>
            <a:ext cx="174286" cy="707886"/>
          </a:xfrm>
          <a:prstGeom prst="line">
            <a:avLst/>
          </a:prstGeom>
          <a:noFill/>
          <a:ln w="76200" cmpd="tri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4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10148406" y="4340087"/>
            <a:ext cx="762000" cy="914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0315998" y="5262518"/>
            <a:ext cx="213408" cy="722242"/>
          </a:xfrm>
          <a:prstGeom prst="line">
            <a:avLst/>
          </a:prstGeom>
          <a:noFill/>
          <a:ln w="76200" cmpd="tri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4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480" y="5159514"/>
            <a:ext cx="2386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44A + XX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4771" y="5235714"/>
            <a:ext cx="256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44A + XY</a:t>
            </a:r>
          </a:p>
        </p:txBody>
      </p:sp>
    </p:spTree>
    <p:extLst>
      <p:ext uri="{BB962C8B-B14F-4D97-AF65-F5344CB8AC3E}">
        <p14:creationId xmlns:p14="http://schemas.microsoft.com/office/powerpoint/2010/main" val="323206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0" y="1095105"/>
            <a:ext cx="10907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giới tính và các tính trạng thường liên quan đến giới tính.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61"/>
          <p:cNvSpPr>
            <a:spLocks noChangeArrowheads="1"/>
          </p:cNvSpPr>
          <p:nvPr/>
        </p:nvSpPr>
        <p:spPr bwMode="auto">
          <a:xfrm>
            <a:off x="1097280" y="2815978"/>
            <a:ext cx="109074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96875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NST 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SRY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NST X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823" y="329865"/>
            <a:ext cx="11926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ORWARD312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94" y="1294859"/>
            <a:ext cx="838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5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1649</Words>
  <Application>Microsoft Office PowerPoint</Application>
  <PresentationFormat>Widescreen</PresentationFormat>
  <Paragraphs>203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Trebuchet MS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Surface</cp:lastModifiedBy>
  <cp:revision>46</cp:revision>
  <dcterms:created xsi:type="dcterms:W3CDTF">2021-08-30T03:53:41Z</dcterms:created>
  <dcterms:modified xsi:type="dcterms:W3CDTF">2021-11-13T15:23:59Z</dcterms:modified>
</cp:coreProperties>
</file>